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542000" cy="13106400"/>
  <p:notesSz cx="18542000" cy="13106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90650" y="4062984"/>
            <a:ext cx="1576070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81300" y="7339584"/>
            <a:ext cx="1297940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2710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549130" y="3014472"/>
            <a:ext cx="806577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453738" y="1614634"/>
            <a:ext cx="6554470" cy="180340"/>
          </a:xfrm>
          <a:custGeom>
            <a:avLst/>
            <a:gdLst/>
            <a:ahLst/>
            <a:cxnLst/>
            <a:rect l="l" t="t" r="r" b="b"/>
            <a:pathLst>
              <a:path w="6554470" h="180339">
                <a:moveTo>
                  <a:pt x="0" y="179997"/>
                </a:moveTo>
                <a:lnTo>
                  <a:pt x="6553936" y="179997"/>
                </a:lnTo>
                <a:lnTo>
                  <a:pt x="6553936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456069" y="11427990"/>
            <a:ext cx="6554470" cy="180340"/>
          </a:xfrm>
          <a:custGeom>
            <a:avLst/>
            <a:gdLst/>
            <a:ahLst/>
            <a:cxnLst/>
            <a:rect l="l" t="t" r="r" b="b"/>
            <a:pathLst>
              <a:path w="6554470" h="180340">
                <a:moveTo>
                  <a:pt x="0" y="179997"/>
                </a:moveTo>
                <a:lnTo>
                  <a:pt x="6554419" y="179997"/>
                </a:lnTo>
                <a:lnTo>
                  <a:pt x="6554419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9807" y="1915008"/>
            <a:ext cx="6306311" cy="9369546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9872560" y="1949780"/>
            <a:ext cx="6202680" cy="9266555"/>
          </a:xfrm>
          <a:custGeom>
            <a:avLst/>
            <a:gdLst/>
            <a:ahLst/>
            <a:cxnLst/>
            <a:rect l="l" t="t" r="r" b="b"/>
            <a:pathLst>
              <a:path w="6202680" h="9266555">
                <a:moveTo>
                  <a:pt x="6202641" y="0"/>
                </a:moveTo>
                <a:lnTo>
                  <a:pt x="0" y="0"/>
                </a:lnTo>
                <a:lnTo>
                  <a:pt x="0" y="9265945"/>
                </a:lnTo>
                <a:lnTo>
                  <a:pt x="6202641" y="9265945"/>
                </a:lnTo>
                <a:lnTo>
                  <a:pt x="620264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9872560" y="1949780"/>
            <a:ext cx="6202680" cy="9266555"/>
          </a:xfrm>
          <a:custGeom>
            <a:avLst/>
            <a:gdLst/>
            <a:ahLst/>
            <a:cxnLst/>
            <a:rect l="l" t="t" r="r" b="b"/>
            <a:pathLst>
              <a:path w="6202680" h="9266555">
                <a:moveTo>
                  <a:pt x="6202641" y="9265945"/>
                </a:moveTo>
                <a:lnTo>
                  <a:pt x="0" y="9265945"/>
                </a:lnTo>
                <a:lnTo>
                  <a:pt x="0" y="0"/>
                </a:lnTo>
                <a:lnTo>
                  <a:pt x="6202641" y="0"/>
                </a:lnTo>
                <a:lnTo>
                  <a:pt x="6202641" y="9265945"/>
                </a:lnTo>
                <a:close/>
              </a:path>
            </a:pathLst>
          </a:custGeom>
          <a:ln w="7200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375878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375873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375878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375873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5" h="324484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7035867" y="823288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927871" y="823293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035867" y="11947296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6927871" y="12055291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50676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579276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0"/>
                </a:moveTo>
                <a:lnTo>
                  <a:pt x="0" y="9144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7080272" y="660129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3048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7156472" y="6144090"/>
            <a:ext cx="0" cy="914400"/>
          </a:xfrm>
          <a:custGeom>
            <a:avLst/>
            <a:gdLst/>
            <a:ahLst/>
            <a:cxnLst/>
            <a:rect l="l" t="t" r="r" b="b"/>
            <a:pathLst>
              <a:path w="0"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8910674" y="1026691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9367874" y="798091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8910674" y="12175895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 h="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9367874" y="12099695"/>
            <a:ext cx="0" cy="304800"/>
          </a:xfrm>
          <a:custGeom>
            <a:avLst/>
            <a:gdLst/>
            <a:ahLst/>
            <a:cxnLst/>
            <a:rect l="l" t="t" r="r" b="b"/>
            <a:pathLst>
              <a:path w="0"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37" name="bg object 3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70747" y="11365154"/>
            <a:ext cx="225120" cy="22513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13502" y="1915062"/>
            <a:ext cx="5894070" cy="451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15B66"/>
                </a:solidFill>
                <a:latin typeface="A-OTF Gothic MB101 Pro B"/>
                <a:cs typeface="A-OTF Gothic MB101 Pro B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7100" y="3014472"/>
            <a:ext cx="1668780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304280" y="12188952"/>
            <a:ext cx="593344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27100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350241" y="12188952"/>
            <a:ext cx="4264660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197900" y="11344702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5</a:t>
            </a:r>
            <a:endParaRPr sz="1500">
              <a:latin typeface="A-OTF Gothic MB101 Pro B"/>
              <a:cs typeface="A-OTF Gothic MB101 Pro B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41193" y="11362740"/>
            <a:ext cx="225120" cy="225132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16372458" y="11342284"/>
            <a:ext cx="158750" cy="2597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0" b="1">
                <a:solidFill>
                  <a:srgbClr val="231F20"/>
                </a:solidFill>
                <a:latin typeface="A-OTF Gothic MB101 Pro B"/>
                <a:cs typeface="A-OTF Gothic MB101 Pro B"/>
              </a:rPr>
              <a:t>6</a:t>
            </a:r>
            <a:endParaRPr sz="1500">
              <a:latin typeface="A-OTF Gothic MB101 Pro B"/>
              <a:cs typeface="A-OTF Gothic MB101 Pro B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9721577" y="1613667"/>
            <a:ext cx="6553200" cy="180340"/>
          </a:xfrm>
          <a:custGeom>
            <a:avLst/>
            <a:gdLst/>
            <a:ahLst/>
            <a:cxnLst/>
            <a:rect l="l" t="t" r="r" b="b"/>
            <a:pathLst>
              <a:path w="6553200" h="180339">
                <a:moveTo>
                  <a:pt x="0" y="179997"/>
                </a:moveTo>
                <a:lnTo>
                  <a:pt x="6552603" y="179997"/>
                </a:lnTo>
                <a:lnTo>
                  <a:pt x="6552603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9722459" y="11427024"/>
            <a:ext cx="6551930" cy="180340"/>
          </a:xfrm>
          <a:custGeom>
            <a:avLst/>
            <a:gdLst/>
            <a:ahLst/>
            <a:cxnLst/>
            <a:rect l="l" t="t" r="r" b="b"/>
            <a:pathLst>
              <a:path w="6551930" h="180340">
                <a:moveTo>
                  <a:pt x="0" y="179997"/>
                </a:moveTo>
                <a:lnTo>
                  <a:pt x="6551726" y="179997"/>
                </a:lnTo>
                <a:lnTo>
                  <a:pt x="6551726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F4858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65"/>
              <a:t>（2</a:t>
            </a:r>
            <a:r>
              <a:rPr dirty="0" spc="-785"/>
              <a:t>）</a:t>
            </a:r>
            <a:r>
              <a:rPr dirty="0" spc="-120"/>
              <a:t>協同組合</a:t>
            </a:r>
            <a:r>
              <a:rPr dirty="0" baseline="4385" sz="2850" spc="-150"/>
              <a:t>の</a:t>
            </a:r>
            <a:r>
              <a:rPr dirty="0" sz="2800" spc="-390"/>
              <a:t>アイデンティティ</a:t>
            </a:r>
            <a:r>
              <a:rPr dirty="0" baseline="4385" sz="2850"/>
              <a:t>を</a:t>
            </a:r>
            <a:r>
              <a:rPr dirty="0" sz="2800" spc="-114"/>
              <a:t>学ぶ</a:t>
            </a:r>
            <a:endParaRPr sz="2800"/>
          </a:p>
        </p:txBody>
      </p:sp>
      <p:sp>
        <p:nvSpPr>
          <p:cNvPr id="8" name="object 8" descr=""/>
          <p:cNvSpPr txBox="1"/>
          <p:nvPr/>
        </p:nvSpPr>
        <p:spPr>
          <a:xfrm>
            <a:off x="2395853" y="2395512"/>
            <a:ext cx="3237230" cy="3479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76200" marR="75565" indent="141605">
              <a:lnSpc>
                <a:spcPct val="136300"/>
              </a:lnSpc>
              <a:spcBef>
                <a:spcPts val="90"/>
              </a:spcBef>
            </a:pP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協同組合のことを知ってもらうために、みなさん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はどのように説明しますか？</a:t>
            </a:r>
            <a:endParaRPr sz="1100">
              <a:latin typeface="A-OTF Gothic MB101 Pro B"/>
              <a:cs typeface="A-OTF Gothic MB101 Pro B"/>
            </a:endParaRPr>
          </a:p>
          <a:p>
            <a:pPr marL="76200" marR="18415" indent="143510">
              <a:lnSpc>
                <a:spcPct val="113599"/>
              </a:lnSpc>
              <a:spcBef>
                <a:spcPts val="95"/>
              </a:spcBef>
            </a:pP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その手がかりとなるものがあります</a:t>
            </a:r>
            <a:r>
              <a:rPr dirty="0" sz="1100" spc="-9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。</a:t>
            </a:r>
            <a:r>
              <a:rPr dirty="0" baseline="-3968" sz="2100" spc="-2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</a:t>
            </a:r>
            <a:r>
              <a:rPr dirty="0" sz="1400" spc="-1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合のアイデンティティに関する</a:t>
            </a:r>
            <a:r>
              <a:rPr dirty="0" sz="1400" spc="-7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声明」</a:t>
            </a:r>
            <a:endParaRPr sz="1400">
              <a:latin typeface="A-OTF Gothic MB101 Pro B"/>
              <a:cs typeface="A-OTF Gothic MB101 Pro B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1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以下「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声明」</a:t>
            </a:r>
            <a:r>
              <a:rPr dirty="0" sz="1100" spc="-5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です。</a:t>
            </a:r>
            <a:endParaRPr sz="1100">
              <a:latin typeface="A-OTF Gothic MB101 Pro B"/>
              <a:cs typeface="A-OTF Gothic MB101 Pro B"/>
            </a:endParaRPr>
          </a:p>
          <a:p>
            <a:pPr marL="72390" marR="13970" indent="142875">
              <a:lnSpc>
                <a:spcPct val="107700"/>
              </a:lnSpc>
              <a:spcBef>
                <a:spcPts val="300"/>
              </a:spcBef>
            </a:pPr>
            <a:r>
              <a:rPr dirty="0" baseline="5050" sz="1650" spc="-6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baseline="5050" sz="1650" spc="-217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声明は、</a:t>
            </a:r>
            <a:r>
              <a:rPr dirty="0" sz="1400" spc="-1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協同組合とは何者か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（定義</a:t>
            </a:r>
            <a:r>
              <a:rPr dirty="0" sz="1400" spc="-68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400" spc="-19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何を大切にしているか</a:t>
            </a:r>
            <a:r>
              <a:rPr dirty="0" sz="1400" spc="-8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（価値</a:t>
            </a:r>
            <a:r>
              <a:rPr dirty="0" sz="1400" spc="-70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400" spc="-2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、どのように</a:t>
            </a:r>
            <a:r>
              <a:rPr dirty="0" baseline="-3968" sz="2100" spc="-27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運営するか</a:t>
            </a:r>
            <a:r>
              <a:rPr dirty="0" baseline="-3968" sz="21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（原則</a:t>
            </a:r>
            <a:r>
              <a:rPr dirty="0" baseline="-3968" sz="2100" spc="-99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）</a:t>
            </a:r>
            <a:r>
              <a:rPr dirty="0" baseline="-3968" sz="2100" spc="-9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つまり、協同組合のアイデ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ンティティ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協同組合らしさ</a:t>
            </a:r>
            <a:r>
              <a:rPr dirty="0" sz="1100" spc="-5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を示したもので、</a:t>
            </a:r>
            <a:r>
              <a:rPr dirty="0" baseline="-3968" sz="2100" spc="-6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</a:t>
            </a:r>
            <a:r>
              <a:rPr dirty="0" sz="1400" spc="-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中の協同組合の運営指針</a:t>
            </a:r>
            <a:r>
              <a:rPr dirty="0" baseline="5050" sz="1650" spc="-17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となっています。協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同組合に対する国際的な高い評価の背景には、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endParaRPr sz="1100">
              <a:latin typeface="A-OTF Gothic MB101 Pro B"/>
              <a:cs typeface="A-OTF Gothic MB101 Pro B"/>
            </a:endParaRPr>
          </a:p>
          <a:p>
            <a:pPr marL="208279" marR="75565" indent="-132715">
              <a:lnSpc>
                <a:spcPct val="136300"/>
              </a:lnSpc>
            </a:pP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声明とこれに基づく協同組合の実践があるのです。</a:t>
            </a:r>
            <a:r>
              <a:rPr dirty="0" sz="1100" spc="-1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ところで、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声明が採択されて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年で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30</a:t>
            </a:r>
            <a:endParaRPr sz="1100">
              <a:latin typeface="A-OTF Gothic MB101 Pro B"/>
              <a:cs typeface="A-OTF Gothic MB101 Pro B"/>
            </a:endParaRPr>
          </a:p>
          <a:p>
            <a:pPr marL="76200" marR="5080">
              <a:lnSpc>
                <a:spcPct val="124400"/>
              </a:lnSpc>
              <a:spcBef>
                <a:spcPts val="160"/>
              </a:spcBef>
            </a:pPr>
            <a:r>
              <a:rPr dirty="0" sz="1100" spc="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年を迎えます。この間の環境変化をふまえて、</a:t>
            </a:r>
            <a:r>
              <a:rPr dirty="0" sz="1100" spc="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2021</a:t>
            </a:r>
            <a:r>
              <a:rPr dirty="0" sz="1100" spc="-25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年、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はこの声明について、</a:t>
            </a:r>
            <a:r>
              <a:rPr dirty="0" baseline="-3968" sz="2100" spc="-8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必要があれ</a:t>
            </a:r>
            <a:endParaRPr baseline="-3968" sz="2100">
              <a:latin typeface="A-OTF Gothic MB101 Pro B"/>
              <a:cs typeface="A-OTF Gothic MB101 Pro B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886325" y="2446929"/>
            <a:ext cx="3148965" cy="34029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indent="10795">
              <a:lnSpc>
                <a:spcPct val="100000"/>
              </a:lnSpc>
              <a:spcBef>
                <a:spcPts val="114"/>
              </a:spcBef>
            </a:pPr>
            <a:r>
              <a:rPr dirty="0" sz="14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ば見直すことも視野に入れて検証をス</a:t>
            </a:r>
            <a:endParaRPr sz="1400">
              <a:latin typeface="A-OTF Gothic MB101 Pro B"/>
              <a:cs typeface="A-OTF Gothic MB101 Pro B"/>
            </a:endParaRPr>
          </a:p>
          <a:p>
            <a:pPr marL="22225" marR="30480" indent="-10160">
              <a:lnSpc>
                <a:spcPts val="1660"/>
              </a:lnSpc>
              <a:spcBef>
                <a:spcPts val="85"/>
              </a:spcBef>
            </a:pPr>
            <a:r>
              <a:rPr dirty="0" baseline="-3968" sz="2100" spc="-35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タート</a:t>
            </a:r>
            <a:r>
              <a:rPr dirty="0" sz="1100" spc="-1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しました。これに呼応して、日本でも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2022～ 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2023年度に各地の協同組合で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声明について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12700" marR="19050" indent="9525">
              <a:lnSpc>
                <a:spcPct val="109000"/>
              </a:lnSpc>
              <a:spcBef>
                <a:spcPts val="55"/>
              </a:spcBef>
            </a:pP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学習会やワークショップが開催され</a:t>
            </a:r>
            <a:r>
              <a:rPr dirty="0" sz="1100" spc="-9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</a:t>
            </a:r>
            <a:r>
              <a:rPr dirty="0" baseline="-3968" sz="2100" spc="-2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「今後、協同</a:t>
            </a:r>
            <a:r>
              <a:rPr dirty="0" sz="1400" spc="-16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組合は何を大事にし、これからどうあるべ</a:t>
            </a:r>
            <a:r>
              <a:rPr dirty="0" baseline="-3968" sz="2100" spc="-31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きか」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について話し合われました。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は出され</a:t>
            </a:r>
            <a:r>
              <a:rPr dirty="0" baseline="5050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た意見をもとに</a:t>
            </a:r>
            <a:r>
              <a:rPr dirty="0" baseline="5050" sz="1650" spc="-14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</a:t>
            </a:r>
            <a:r>
              <a:rPr dirty="0" sz="1400" spc="-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「協同組合のアイデンティ</a:t>
            </a:r>
            <a:r>
              <a:rPr dirty="0" baseline="-3968" sz="2100" spc="-12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ティに関する提言</a:t>
            </a:r>
            <a:r>
              <a:rPr dirty="0" baseline="-3968" sz="2100" spc="-15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」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</a:t>
            </a:r>
            <a:r>
              <a:rPr dirty="0" sz="1100" spc="-1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以下「</a:t>
            </a:r>
            <a:r>
              <a:rPr dirty="0" sz="1100" spc="-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1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提言」</a:t>
            </a:r>
            <a:r>
              <a:rPr dirty="0" sz="1100" spc="-5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をとり</a:t>
            </a:r>
            <a:r>
              <a:rPr dirty="0" sz="110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まとめ、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2023年3</a:t>
            </a:r>
            <a:r>
              <a:rPr dirty="0" sz="1100" spc="-2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月、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に提出しました。この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5080">
              <a:lnSpc>
                <a:spcPct val="108600"/>
              </a:lnSpc>
              <a:spcBef>
                <a:spcPts val="285"/>
              </a:spcBef>
            </a:pPr>
            <a:r>
              <a:rPr dirty="0" baseline="5050" sz="165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JCA提言は</a:t>
            </a:r>
            <a:r>
              <a:rPr dirty="0" sz="1400" spc="-1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ワークショップ等に参加した約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4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2000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人の意見が凝縮</a:t>
            </a:r>
            <a:r>
              <a:rPr dirty="0" baseline="5050" sz="1650" spc="-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されたもので、協同組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合のこれからの姿を示唆していると言えるでしょう。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22225" marR="40640" indent="141605">
              <a:lnSpc>
                <a:spcPct val="136300"/>
              </a:lnSpc>
              <a:spcBef>
                <a:spcPts val="5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声明をもとに協同組合のアイデンティティに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ついて学び、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JCA</a:t>
            </a:r>
            <a:r>
              <a:rPr dirty="0" sz="1100" spc="-1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提言を手がかりにしながら、皆さん</a:t>
            </a:r>
            <a:r>
              <a:rPr dirty="0" sz="1100" spc="-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の協同組合のこれからについて考えてみませんか。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747678" y="2477067"/>
            <a:ext cx="0" cy="3381375"/>
          </a:xfrm>
          <a:custGeom>
            <a:avLst/>
            <a:gdLst/>
            <a:ahLst/>
            <a:cxnLst/>
            <a:rect l="l" t="t" r="r" b="b"/>
            <a:pathLst>
              <a:path w="0" h="3381375">
                <a:moveTo>
                  <a:pt x="0" y="0"/>
                </a:moveTo>
                <a:lnTo>
                  <a:pt x="0" y="3381197"/>
                </a:lnTo>
              </a:path>
            </a:pathLst>
          </a:custGeom>
          <a:ln w="12598">
            <a:solidFill>
              <a:srgbClr val="F15B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2449004" y="6148497"/>
            <a:ext cx="3145155" cy="5064125"/>
          </a:xfrm>
          <a:custGeom>
            <a:avLst/>
            <a:gdLst/>
            <a:ahLst/>
            <a:cxnLst/>
            <a:rect l="l" t="t" r="r" b="b"/>
            <a:pathLst>
              <a:path w="3145154" h="5064125">
                <a:moveTo>
                  <a:pt x="2922524" y="5063972"/>
                </a:moveTo>
                <a:lnTo>
                  <a:pt x="222338" y="5063972"/>
                </a:lnTo>
                <a:lnTo>
                  <a:pt x="177675" y="5059434"/>
                </a:lnTo>
                <a:lnTo>
                  <a:pt x="136008" y="5046428"/>
                </a:lnTo>
                <a:lnTo>
                  <a:pt x="98249" y="5025867"/>
                </a:lnTo>
                <a:lnTo>
                  <a:pt x="65311" y="4998661"/>
                </a:lnTo>
                <a:lnTo>
                  <a:pt x="38105" y="4965723"/>
                </a:lnTo>
                <a:lnTo>
                  <a:pt x="17543" y="4927964"/>
                </a:lnTo>
                <a:lnTo>
                  <a:pt x="4537" y="4886297"/>
                </a:lnTo>
                <a:lnTo>
                  <a:pt x="0" y="4841633"/>
                </a:lnTo>
                <a:lnTo>
                  <a:pt x="0" y="222338"/>
                </a:lnTo>
                <a:lnTo>
                  <a:pt x="4537" y="177675"/>
                </a:lnTo>
                <a:lnTo>
                  <a:pt x="17543" y="136008"/>
                </a:lnTo>
                <a:lnTo>
                  <a:pt x="38105" y="98249"/>
                </a:lnTo>
                <a:lnTo>
                  <a:pt x="65311" y="65311"/>
                </a:lnTo>
                <a:lnTo>
                  <a:pt x="98249" y="38105"/>
                </a:lnTo>
                <a:lnTo>
                  <a:pt x="136008" y="17543"/>
                </a:lnTo>
                <a:lnTo>
                  <a:pt x="177675" y="4537"/>
                </a:lnTo>
                <a:lnTo>
                  <a:pt x="222338" y="0"/>
                </a:lnTo>
                <a:lnTo>
                  <a:pt x="2922524" y="0"/>
                </a:lnTo>
                <a:lnTo>
                  <a:pt x="2967187" y="4537"/>
                </a:lnTo>
                <a:lnTo>
                  <a:pt x="3008854" y="17543"/>
                </a:lnTo>
                <a:lnTo>
                  <a:pt x="3046613" y="38105"/>
                </a:lnTo>
                <a:lnTo>
                  <a:pt x="3079551" y="65311"/>
                </a:lnTo>
                <a:lnTo>
                  <a:pt x="3106757" y="98249"/>
                </a:lnTo>
                <a:lnTo>
                  <a:pt x="3127319" y="136008"/>
                </a:lnTo>
                <a:lnTo>
                  <a:pt x="3140325" y="177675"/>
                </a:lnTo>
                <a:lnTo>
                  <a:pt x="3144862" y="222338"/>
                </a:lnTo>
                <a:lnTo>
                  <a:pt x="3144862" y="4841633"/>
                </a:lnTo>
                <a:lnTo>
                  <a:pt x="3140325" y="4886297"/>
                </a:lnTo>
                <a:lnTo>
                  <a:pt x="3127319" y="4927964"/>
                </a:lnTo>
                <a:lnTo>
                  <a:pt x="3106757" y="4965723"/>
                </a:lnTo>
                <a:lnTo>
                  <a:pt x="3079551" y="4998661"/>
                </a:lnTo>
                <a:lnTo>
                  <a:pt x="3046613" y="5025867"/>
                </a:lnTo>
                <a:lnTo>
                  <a:pt x="3008854" y="5046428"/>
                </a:lnTo>
                <a:lnTo>
                  <a:pt x="2967187" y="5059434"/>
                </a:lnTo>
                <a:lnTo>
                  <a:pt x="2922524" y="5063972"/>
                </a:lnTo>
                <a:close/>
              </a:path>
            </a:pathLst>
          </a:custGeom>
          <a:ln w="10795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5862194" y="6148497"/>
            <a:ext cx="3145155" cy="5064125"/>
          </a:xfrm>
          <a:custGeom>
            <a:avLst/>
            <a:gdLst/>
            <a:ahLst/>
            <a:cxnLst/>
            <a:rect l="l" t="t" r="r" b="b"/>
            <a:pathLst>
              <a:path w="3145154" h="5064125">
                <a:moveTo>
                  <a:pt x="2922524" y="5063972"/>
                </a:moveTo>
                <a:lnTo>
                  <a:pt x="222338" y="5063972"/>
                </a:lnTo>
                <a:lnTo>
                  <a:pt x="177675" y="5059434"/>
                </a:lnTo>
                <a:lnTo>
                  <a:pt x="136008" y="5046428"/>
                </a:lnTo>
                <a:lnTo>
                  <a:pt x="98249" y="5025867"/>
                </a:lnTo>
                <a:lnTo>
                  <a:pt x="65311" y="4998661"/>
                </a:lnTo>
                <a:lnTo>
                  <a:pt x="38105" y="4965723"/>
                </a:lnTo>
                <a:lnTo>
                  <a:pt x="17543" y="4927964"/>
                </a:lnTo>
                <a:lnTo>
                  <a:pt x="4537" y="4886297"/>
                </a:lnTo>
                <a:lnTo>
                  <a:pt x="0" y="4841633"/>
                </a:lnTo>
                <a:lnTo>
                  <a:pt x="0" y="222338"/>
                </a:lnTo>
                <a:lnTo>
                  <a:pt x="4537" y="177675"/>
                </a:lnTo>
                <a:lnTo>
                  <a:pt x="17543" y="136008"/>
                </a:lnTo>
                <a:lnTo>
                  <a:pt x="38105" y="98249"/>
                </a:lnTo>
                <a:lnTo>
                  <a:pt x="65311" y="65311"/>
                </a:lnTo>
                <a:lnTo>
                  <a:pt x="98249" y="38105"/>
                </a:lnTo>
                <a:lnTo>
                  <a:pt x="136008" y="17543"/>
                </a:lnTo>
                <a:lnTo>
                  <a:pt x="177675" y="4537"/>
                </a:lnTo>
                <a:lnTo>
                  <a:pt x="222338" y="0"/>
                </a:lnTo>
                <a:lnTo>
                  <a:pt x="2922524" y="0"/>
                </a:lnTo>
                <a:lnTo>
                  <a:pt x="2967187" y="4537"/>
                </a:lnTo>
                <a:lnTo>
                  <a:pt x="3008854" y="17543"/>
                </a:lnTo>
                <a:lnTo>
                  <a:pt x="3046613" y="38105"/>
                </a:lnTo>
                <a:lnTo>
                  <a:pt x="3079551" y="65311"/>
                </a:lnTo>
                <a:lnTo>
                  <a:pt x="3106757" y="98249"/>
                </a:lnTo>
                <a:lnTo>
                  <a:pt x="3127319" y="136008"/>
                </a:lnTo>
                <a:lnTo>
                  <a:pt x="3140325" y="177675"/>
                </a:lnTo>
                <a:lnTo>
                  <a:pt x="3144862" y="222338"/>
                </a:lnTo>
                <a:lnTo>
                  <a:pt x="3144862" y="4841633"/>
                </a:lnTo>
                <a:lnTo>
                  <a:pt x="3140325" y="4886297"/>
                </a:lnTo>
                <a:lnTo>
                  <a:pt x="3127319" y="4927964"/>
                </a:lnTo>
                <a:lnTo>
                  <a:pt x="3106757" y="4965723"/>
                </a:lnTo>
                <a:lnTo>
                  <a:pt x="3079551" y="4998661"/>
                </a:lnTo>
                <a:lnTo>
                  <a:pt x="3046613" y="5025867"/>
                </a:lnTo>
                <a:lnTo>
                  <a:pt x="3008854" y="5046428"/>
                </a:lnTo>
                <a:lnTo>
                  <a:pt x="2967187" y="5059434"/>
                </a:lnTo>
                <a:lnTo>
                  <a:pt x="2922524" y="5063972"/>
                </a:lnTo>
                <a:close/>
              </a:path>
            </a:pathLst>
          </a:custGeom>
          <a:ln w="10795">
            <a:solidFill>
              <a:srgbClr val="F485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2527895" y="6189287"/>
            <a:ext cx="2967990" cy="492061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58825">
              <a:lnSpc>
                <a:spcPts val="2080"/>
              </a:lnSpc>
              <a:spcBef>
                <a:spcPts val="125"/>
              </a:spcBef>
            </a:pPr>
            <a:r>
              <a:rPr dirty="0" sz="18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協同組合の</a:t>
            </a:r>
            <a:endParaRPr sz="1800">
              <a:latin typeface="A-OTF Gothic MB101 Pro B"/>
              <a:cs typeface="A-OTF Gothic MB101 Pro B"/>
            </a:endParaRPr>
          </a:p>
          <a:p>
            <a:pPr marL="758825" marR="352425">
              <a:lnSpc>
                <a:spcPts val="2000"/>
              </a:lnSpc>
              <a:spcBef>
                <a:spcPts val="120"/>
              </a:spcBef>
            </a:pPr>
            <a:r>
              <a:rPr dirty="0" sz="1800" spc="-204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アイデンティティに</a:t>
            </a:r>
            <a:r>
              <a:rPr dirty="0" sz="18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関する</a:t>
            </a:r>
            <a:r>
              <a:rPr dirty="0" sz="18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800" spc="-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</a:t>
            </a:r>
            <a:endParaRPr sz="1800">
              <a:latin typeface="A-OTF Gothic MB101 Pro B"/>
              <a:cs typeface="A-OTF Gothic MB101 Pro B"/>
            </a:endParaRPr>
          </a:p>
          <a:p>
            <a:pPr algn="just" marL="67945" marR="52705" indent="146685">
              <a:lnSpc>
                <a:spcPct val="110300"/>
              </a:lnSpc>
              <a:spcBef>
                <a:spcPts val="55"/>
              </a:spcBef>
            </a:pPr>
            <a:r>
              <a:rPr dirty="0" baseline="-3968" sz="2100" spc="-8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1995年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に英国マンチェスターで開催され</a:t>
            </a:r>
            <a:r>
              <a:rPr dirty="0" baseline="5050" sz="1650" spc="-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</a:t>
            </a:r>
            <a:r>
              <a:rPr dirty="0" sz="1400" spc="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第</a:t>
            </a:r>
            <a:r>
              <a:rPr dirty="0" sz="1400" spc="-17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31</a:t>
            </a:r>
            <a:r>
              <a:rPr dirty="0" sz="1400" spc="13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400" spc="-5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世界大会で採択</a:t>
            </a:r>
            <a:r>
              <a:rPr dirty="0" baseline="5050" sz="1650" spc="-14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されまし</a:t>
            </a:r>
            <a:r>
              <a:rPr dirty="0" sz="1100" spc="-1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た。それまでの</a:t>
            </a:r>
            <a:r>
              <a:rPr dirty="0" baseline="-3968" sz="2100" spc="-17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「協同組合原則」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を改定する</a:t>
            </a:r>
            <a:r>
              <a:rPr dirty="0" sz="1100" spc="-8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とともに、明文化されていなかった協同組合の</a:t>
            </a:r>
            <a:endParaRPr sz="1100">
              <a:latin typeface="A-OTF Gothic MB101 Pro B"/>
              <a:cs typeface="A-OTF Gothic MB101 Pro B"/>
            </a:endParaRPr>
          </a:p>
          <a:p>
            <a:pPr marL="69215" marR="56515" indent="-57150">
              <a:lnSpc>
                <a:spcPct val="116500"/>
              </a:lnSpc>
              <a:spcBef>
                <a:spcPts val="45"/>
              </a:spcBef>
            </a:pPr>
            <a:r>
              <a:rPr dirty="0" baseline="-3968" sz="2100" spc="-232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「定義」</a:t>
            </a:r>
            <a:r>
              <a:rPr dirty="0" sz="1100" spc="-1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および</a:t>
            </a:r>
            <a:r>
              <a:rPr dirty="0" baseline="-3968" sz="2100" spc="-24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「価値」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を新たに付け加えた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ものです。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66675" marR="10160" indent="153670">
              <a:lnSpc>
                <a:spcPct val="136300"/>
              </a:lnSpc>
            </a:pP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世界中の協同組合が運営指針としているほ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か、国連「協同組合の発展を支援する環境づく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りに関するガイドライン</a:t>
            </a:r>
            <a:r>
              <a:rPr dirty="0" sz="1100" spc="-89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」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（2001年</a:t>
            </a:r>
            <a:r>
              <a:rPr dirty="0" sz="1100" spc="-48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や、国際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労働機関の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ILO193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号勧告「協同組合の振興」</a:t>
            </a:r>
            <a:endParaRPr sz="1100">
              <a:latin typeface="A-OTF Gothic MB101 Pro B"/>
              <a:cs typeface="A-OTF Gothic MB101 Pro B"/>
            </a:endParaRPr>
          </a:p>
          <a:p>
            <a:pPr algn="r" marR="53340">
              <a:lnSpc>
                <a:spcPct val="100000"/>
              </a:lnSpc>
              <a:spcBef>
                <a:spcPts val="484"/>
              </a:spcBef>
            </a:pP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（2002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</a:t>
            </a:r>
            <a:r>
              <a:rPr dirty="0" sz="1100" spc="-5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）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で</a:t>
            </a:r>
            <a:r>
              <a:rPr dirty="0" sz="1100" spc="-4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声明をそのまま取り入れるな</a:t>
            </a:r>
            <a:endParaRPr sz="1100">
              <a:latin typeface="A-OTF Gothic MB101 Pro B"/>
              <a:cs typeface="A-OTF Gothic MB101 Pro B"/>
            </a:endParaRPr>
          </a:p>
          <a:p>
            <a:pPr algn="just" marL="77470" marR="57150" indent="-10160">
              <a:lnSpc>
                <a:spcPct val="107100"/>
              </a:lnSpc>
              <a:spcBef>
                <a:spcPts val="310"/>
              </a:spcBef>
            </a:pPr>
            <a:r>
              <a:rPr dirty="0" baseline="5050" sz="1650" spc="-352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ど、</a:t>
            </a:r>
            <a:r>
              <a:rPr dirty="0" sz="1400" spc="-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国連は</a:t>
            </a:r>
            <a:r>
              <a:rPr dirty="0" sz="1400" spc="-4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400" spc="-6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声明を各国の協同組合</a:t>
            </a:r>
            <a:r>
              <a:rPr dirty="0" sz="1400" spc="-4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の政策に関する国際的な指針と位置</a:t>
            </a:r>
            <a:r>
              <a:rPr dirty="0" sz="1400" spc="-10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付けています。</a:t>
            </a:r>
            <a:endParaRPr sz="1400">
              <a:latin typeface="A-OTF Gothic MB101 Pro B"/>
              <a:cs typeface="A-OTF Gothic MB101 Pro B"/>
            </a:endParaRPr>
          </a:p>
          <a:p>
            <a:pPr algn="r" marR="61594">
              <a:lnSpc>
                <a:spcPct val="100000"/>
              </a:lnSpc>
              <a:spcBef>
                <a:spcPts val="170"/>
              </a:spcBef>
            </a:pP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日本の協同組合でも、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声明をふまえ</a:t>
            </a:r>
            <a:r>
              <a:rPr dirty="0" sz="1100" spc="-31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、「生</a:t>
            </a:r>
            <a:endParaRPr sz="1100">
              <a:latin typeface="A-OTF Gothic MB101 Pro B"/>
              <a:cs typeface="A-OTF Gothic MB101 Pro B"/>
            </a:endParaRPr>
          </a:p>
          <a:p>
            <a:pPr algn="r" marR="5080">
              <a:lnSpc>
                <a:spcPct val="100000"/>
              </a:lnSpc>
              <a:spcBef>
                <a:spcPts val="480"/>
              </a:spcBef>
            </a:pPr>
            <a:r>
              <a:rPr dirty="0" sz="1100" spc="1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協の</a:t>
            </a:r>
            <a:r>
              <a:rPr dirty="0" sz="1100" spc="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21</a:t>
            </a:r>
            <a:r>
              <a:rPr dirty="0" sz="1100" spc="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世紀理念</a:t>
            </a:r>
            <a:r>
              <a:rPr dirty="0" sz="1100" spc="-2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」「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A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綱領」「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</a:t>
            </a:r>
            <a:r>
              <a:rPr dirty="0" sz="1100" spc="-229" b="1">
                <a:solidFill>
                  <a:srgbClr val="F48580"/>
                </a:solidFill>
                <a:latin typeface="A-OTF Gothic MB101 Pro B"/>
                <a:cs typeface="A-OTF Gothic MB101 Pro B"/>
              </a:rPr>
              <a:t> </a:t>
            </a:r>
            <a:r>
              <a:rPr dirty="0" sz="1100" spc="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F</a:t>
            </a:r>
            <a:r>
              <a:rPr dirty="0" sz="1100" spc="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綱領」</a:t>
            </a:r>
            <a:endParaRPr sz="1100">
              <a:latin typeface="A-OTF Gothic MB101 Pro B"/>
              <a:cs typeface="A-OTF Gothic MB101 Pro B"/>
            </a:endParaRPr>
          </a:p>
          <a:p>
            <a:pPr marL="67945" marR="62865" indent="-43180">
              <a:lnSpc>
                <a:spcPct val="136300"/>
              </a:lnSpc>
            </a:pP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「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JForest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森林組合綱領」などが制定されてい</a:t>
            </a: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ます。</a:t>
            </a:r>
            <a:endParaRPr sz="1100">
              <a:latin typeface="A-OTF Gothic MB101 Pro B"/>
              <a:cs typeface="A-OTF Gothic MB101 Pro B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924078" y="6370523"/>
            <a:ext cx="2999740" cy="45123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792480">
              <a:lnSpc>
                <a:spcPct val="100000"/>
              </a:lnSpc>
              <a:spcBef>
                <a:spcPts val="125"/>
              </a:spcBef>
            </a:pPr>
            <a:r>
              <a:rPr dirty="0" sz="1800" spc="-10" b="1">
                <a:solidFill>
                  <a:srgbClr val="F15B66"/>
                </a:solidFill>
                <a:latin typeface="A-OTF Gothic MB101 Pro B"/>
                <a:cs typeface="A-OTF Gothic MB101 Pro B"/>
              </a:rPr>
              <a:t>協同組合原則</a:t>
            </a:r>
            <a:endParaRPr sz="1800">
              <a:latin typeface="A-OTF Gothic MB101 Pro B"/>
              <a:cs typeface="A-OTF Gothic MB101 Pro B"/>
            </a:endParaRPr>
          </a:p>
          <a:p>
            <a:pPr marL="77470" marR="71120" indent="138430">
              <a:lnSpc>
                <a:spcPct val="107300"/>
              </a:lnSpc>
              <a:spcBef>
                <a:spcPts val="935"/>
              </a:spcBef>
            </a:pP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の場で議論され、</a:t>
            </a:r>
            <a:r>
              <a:rPr dirty="0" baseline="-3968" sz="2100" spc="-7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世界の協同組合共</a:t>
            </a:r>
            <a:r>
              <a:rPr dirty="0" baseline="-3968" sz="2100" spc="-13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通の原則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として定められたものです。</a:t>
            </a:r>
            <a:endParaRPr sz="1100">
              <a:latin typeface="A-OTF Gothic MB101 Pro B"/>
              <a:cs typeface="A-OTF Gothic MB101 Pro B"/>
            </a:endParaRPr>
          </a:p>
          <a:p>
            <a:pPr marL="217804">
              <a:lnSpc>
                <a:spcPct val="100000"/>
              </a:lnSpc>
              <a:spcBef>
                <a:spcPts val="275"/>
              </a:spcBef>
            </a:pPr>
            <a:r>
              <a:rPr dirty="0" sz="1100" spc="-7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協同組合が誕生して以来、様々な誤りや失敗</a:t>
            </a:r>
            <a:endParaRPr sz="1100">
              <a:latin typeface="A-OTF Gothic MB101 Pro B"/>
              <a:cs typeface="A-OTF Gothic MB101 Pro B"/>
            </a:endParaRPr>
          </a:p>
          <a:p>
            <a:pPr marL="71755" marR="7620">
              <a:lnSpc>
                <a:spcPct val="136300"/>
              </a:lnSpc>
              <a:spcBef>
                <a:spcPts val="5"/>
              </a:spcBef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を含む経験の中から、これだけはお互いに守っ</a:t>
            </a:r>
            <a:r>
              <a:rPr dirty="0" sz="1100" spc="-11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ていこうとつくりだされた共通のルールであり、</a:t>
            </a: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時代の変化に応じて少しずつ修正されながら今</a:t>
            </a:r>
            <a:r>
              <a:rPr dirty="0" sz="1100" spc="-9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日に至っています。</a:t>
            </a:r>
            <a:endParaRPr sz="1100">
              <a:latin typeface="A-OTF Gothic MB101 Pro B"/>
              <a:cs typeface="A-OTF Gothic MB101 Pro B"/>
            </a:endParaRPr>
          </a:p>
          <a:p>
            <a:pPr marL="234315">
              <a:lnSpc>
                <a:spcPct val="100000"/>
              </a:lnSpc>
              <a:spcBef>
                <a:spcPts val="480"/>
              </a:spcBef>
            </a:pPr>
            <a:r>
              <a:rPr dirty="0" sz="1100" spc="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協同組合原則の源流は、</a:t>
            </a:r>
            <a:r>
              <a:rPr dirty="0" sz="1100" spc="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</a:t>
            </a:r>
            <a:r>
              <a:rPr dirty="0" sz="1100" spc="1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世紀に英国</a:t>
            </a:r>
            <a:endParaRPr sz="1100">
              <a:latin typeface="A-OTF Gothic MB101 Pro B"/>
              <a:cs typeface="A-OTF Gothic MB101 Pro B"/>
            </a:endParaRPr>
          </a:p>
          <a:p>
            <a:pPr marL="77470" marR="5080" indent="-65405">
              <a:lnSpc>
                <a:spcPct val="117300"/>
              </a:lnSpc>
              <a:spcBef>
                <a:spcPts val="140"/>
              </a:spcBef>
            </a:pPr>
            <a:r>
              <a:rPr dirty="0" sz="1400" spc="-125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「ロッチデール公正先駆者組合」</a:t>
            </a:r>
            <a:r>
              <a:rPr dirty="0" baseline="5050" sz="165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が自分</a:t>
            </a:r>
            <a:r>
              <a:rPr dirty="0" sz="1100" spc="-10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たちの原則として定めたものにさかのぼります。</a:t>
            </a:r>
            <a:r>
              <a:rPr dirty="0" sz="1100" spc="-6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多くの協同組合がこれに学び、やがて</a:t>
            </a:r>
            <a:r>
              <a:rPr dirty="0" baseline="-3968" sz="2100" spc="-179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ロッチ</a:t>
            </a:r>
            <a:endParaRPr baseline="-3968" sz="2100">
              <a:latin typeface="A-OTF Gothic MB101 Pro B"/>
              <a:cs typeface="A-OTF Gothic MB101 Pro B"/>
            </a:endParaRPr>
          </a:p>
          <a:p>
            <a:pPr marL="77470" marR="68580">
              <a:lnSpc>
                <a:spcPts val="1660"/>
              </a:lnSpc>
              <a:spcBef>
                <a:spcPts val="190"/>
              </a:spcBef>
            </a:pPr>
            <a:r>
              <a:rPr dirty="0" baseline="-3968" sz="2100" spc="-127" b="1">
                <a:solidFill>
                  <a:srgbClr val="F15B66"/>
                </a:solidFill>
                <a:latin typeface="A-OTF Gothic MB101 Pro B"/>
                <a:cs typeface="A-OTF Gothic MB101 Pro B"/>
              </a:rPr>
              <a:t>デール原則</a:t>
            </a:r>
            <a:r>
              <a:rPr dirty="0" sz="1100" spc="-8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とよばれる国際的な規範になって</a:t>
            </a:r>
            <a:r>
              <a:rPr dirty="0" sz="1100" spc="-114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いきました。</a:t>
            </a:r>
            <a:endParaRPr sz="1100">
              <a:latin typeface="A-OTF Gothic MB101 Pro B"/>
              <a:cs typeface="A-OTF Gothic MB101 Pro B"/>
            </a:endParaRPr>
          </a:p>
          <a:p>
            <a:pPr marL="77470" marR="13970" indent="140335">
              <a:lnSpc>
                <a:spcPts val="1800"/>
              </a:lnSpc>
            </a:pPr>
            <a:r>
              <a:rPr dirty="0" sz="1100" spc="-7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協同組合原則として、国際的な決議の形で初</a:t>
            </a:r>
            <a:r>
              <a:rPr dirty="0" sz="1100" spc="-6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めてまとめられたのが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1937</a:t>
            </a:r>
            <a:r>
              <a:rPr dirty="0" sz="1100" spc="-2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年の第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15</a:t>
            </a:r>
            <a:r>
              <a:rPr dirty="0" sz="110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 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1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世界大会です。その後、</a:t>
            </a:r>
            <a:r>
              <a:rPr dirty="0" sz="1100" spc="-4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1966</a:t>
            </a:r>
            <a:r>
              <a:rPr dirty="0" sz="1100" spc="-5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年の改定を経て、 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1995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年の第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31</a:t>
            </a:r>
            <a:r>
              <a:rPr dirty="0" sz="1100" spc="-2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回</a:t>
            </a:r>
            <a:r>
              <a:rPr dirty="0" sz="1100" spc="-3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世界大会で現在の原則</a:t>
            </a:r>
            <a:r>
              <a:rPr dirty="0" sz="1100" spc="-130" b="1">
                <a:solidFill>
                  <a:srgbClr val="F48580"/>
                </a:solidFill>
                <a:latin typeface="A-OTF Gothic MB101 Pro B"/>
                <a:cs typeface="A-OTF Gothic MB101 Pro B"/>
              </a:rPr>
              <a:t>に改定され、</a:t>
            </a:r>
            <a:r>
              <a:rPr dirty="0" sz="1100" spc="-5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ICA</a:t>
            </a:r>
            <a:r>
              <a:rPr dirty="0" sz="1100" spc="-95" b="1">
                <a:solidFill>
                  <a:srgbClr val="F48580"/>
                </a:solidFill>
                <a:latin typeface="A-OTF Gothic MB101 Pro B"/>
                <a:cs typeface="A-OTF Gothic MB101 Pro B"/>
              </a:rPr>
              <a:t>声明の一部となっています。</a:t>
            </a:r>
            <a:endParaRPr sz="1100">
              <a:latin typeface="A-OTF Gothic MB101 Pro B"/>
              <a:cs typeface="A-OTF Gothic MB101 Pro B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0454208" y="2553881"/>
            <a:ext cx="4861560" cy="62865"/>
            <a:chOff x="10454208" y="2553881"/>
            <a:chExt cx="4861560" cy="62865"/>
          </a:xfrm>
        </p:grpSpPr>
        <p:sp>
          <p:nvSpPr>
            <p:cNvPr id="16" name="object 16" descr=""/>
            <p:cNvSpPr/>
            <p:nvPr/>
          </p:nvSpPr>
          <p:spPr>
            <a:xfrm>
              <a:off x="10454311" y="2613827"/>
              <a:ext cx="4861560" cy="0"/>
            </a:xfrm>
            <a:custGeom>
              <a:avLst/>
              <a:gdLst/>
              <a:ahLst/>
              <a:cxnLst/>
              <a:rect l="l" t="t" r="r" b="b"/>
              <a:pathLst>
                <a:path w="4861559" h="0">
                  <a:moveTo>
                    <a:pt x="0" y="0"/>
                  </a:moveTo>
                  <a:lnTo>
                    <a:pt x="4861128" y="0"/>
                  </a:lnTo>
                </a:path>
              </a:pathLst>
            </a:custGeom>
            <a:ln w="5727">
              <a:solidFill>
                <a:srgbClr val="F15B6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0454208" y="2553881"/>
              <a:ext cx="4861560" cy="17145"/>
            </a:xfrm>
            <a:custGeom>
              <a:avLst/>
              <a:gdLst/>
              <a:ahLst/>
              <a:cxnLst/>
              <a:rect l="l" t="t" r="r" b="b"/>
              <a:pathLst>
                <a:path w="4861559" h="17144">
                  <a:moveTo>
                    <a:pt x="4861229" y="0"/>
                  </a:moveTo>
                  <a:lnTo>
                    <a:pt x="0" y="0"/>
                  </a:lnTo>
                  <a:lnTo>
                    <a:pt x="0" y="16802"/>
                  </a:lnTo>
                  <a:lnTo>
                    <a:pt x="4861229" y="16802"/>
                  </a:lnTo>
                  <a:lnTo>
                    <a:pt x="4861229" y="0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/>
          <p:nvPr/>
        </p:nvSpPr>
        <p:spPr>
          <a:xfrm>
            <a:off x="10454208" y="2173047"/>
            <a:ext cx="4861560" cy="17145"/>
          </a:xfrm>
          <a:custGeom>
            <a:avLst/>
            <a:gdLst/>
            <a:ahLst/>
            <a:cxnLst/>
            <a:rect l="l" t="t" r="r" b="b"/>
            <a:pathLst>
              <a:path w="4861559" h="17144">
                <a:moveTo>
                  <a:pt x="4861229" y="0"/>
                </a:moveTo>
                <a:lnTo>
                  <a:pt x="0" y="0"/>
                </a:lnTo>
                <a:lnTo>
                  <a:pt x="0" y="16802"/>
                </a:lnTo>
                <a:lnTo>
                  <a:pt x="4861229" y="16802"/>
                </a:lnTo>
                <a:lnTo>
                  <a:pt x="4861229" y="0"/>
                </a:lnTo>
                <a:close/>
              </a:path>
            </a:pathLst>
          </a:custGeom>
          <a:solidFill>
            <a:srgbClr val="F15B6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 descr=""/>
          <p:cNvGrpSpPr/>
          <p:nvPr/>
        </p:nvGrpSpPr>
        <p:grpSpPr>
          <a:xfrm>
            <a:off x="13334128" y="2864075"/>
            <a:ext cx="771525" cy="213995"/>
            <a:chOff x="13334128" y="2864075"/>
            <a:chExt cx="771525" cy="213995"/>
          </a:xfrm>
        </p:grpSpPr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34128" y="2864075"/>
              <a:ext cx="165811" cy="213638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13492061" y="296030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69">
                  <a:moveTo>
                    <a:pt x="612978" y="13944"/>
                  </a:moveTo>
                  <a:lnTo>
                    <a:pt x="588492" y="5448"/>
                  </a:lnTo>
                  <a:lnTo>
                    <a:pt x="575094" y="1803"/>
                  </a:lnTo>
                  <a:lnTo>
                    <a:pt x="568058" y="2273"/>
                  </a:lnTo>
                  <a:lnTo>
                    <a:pt x="562660" y="6121"/>
                  </a:lnTo>
                  <a:lnTo>
                    <a:pt x="560324" y="8128"/>
                  </a:lnTo>
                  <a:lnTo>
                    <a:pt x="552653" y="8128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28"/>
                  </a:lnTo>
                  <a:lnTo>
                    <a:pt x="0" y="8128"/>
                  </a:lnTo>
                  <a:lnTo>
                    <a:pt x="114" y="15963"/>
                  </a:lnTo>
                  <a:lnTo>
                    <a:pt x="526542" y="16586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611"/>
                  </a:lnTo>
                  <a:lnTo>
                    <a:pt x="559422" y="16624"/>
                  </a:lnTo>
                  <a:lnTo>
                    <a:pt x="559485" y="17589"/>
                  </a:lnTo>
                  <a:lnTo>
                    <a:pt x="562660" y="20332"/>
                  </a:lnTo>
                  <a:lnTo>
                    <a:pt x="573976" y="22326"/>
                  </a:lnTo>
                  <a:lnTo>
                    <a:pt x="590892" y="19799"/>
                  </a:lnTo>
                  <a:lnTo>
                    <a:pt x="606272" y="15938"/>
                  </a:lnTo>
                  <a:lnTo>
                    <a:pt x="612978" y="13944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11699956" y="2864081"/>
            <a:ext cx="771525" cy="213995"/>
            <a:chOff x="11699956" y="2864081"/>
            <a:chExt cx="771525" cy="213995"/>
          </a:xfrm>
        </p:grpSpPr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305061" y="2864081"/>
              <a:ext cx="165805" cy="213638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1699951" y="296030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69">
                  <a:moveTo>
                    <a:pt x="612978" y="8128"/>
                  </a:moveTo>
                  <a:lnTo>
                    <a:pt x="86436" y="8128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28"/>
                  </a:lnTo>
                  <a:lnTo>
                    <a:pt x="52641" y="8128"/>
                  </a:lnTo>
                  <a:lnTo>
                    <a:pt x="50317" y="6121"/>
                  </a:lnTo>
                  <a:lnTo>
                    <a:pt x="44919" y="2273"/>
                  </a:lnTo>
                  <a:lnTo>
                    <a:pt x="37884" y="1803"/>
                  </a:lnTo>
                  <a:lnTo>
                    <a:pt x="24485" y="5448"/>
                  </a:lnTo>
                  <a:lnTo>
                    <a:pt x="0" y="13944"/>
                  </a:lnTo>
                  <a:lnTo>
                    <a:pt x="6705" y="15938"/>
                  </a:lnTo>
                  <a:lnTo>
                    <a:pt x="22085" y="19799"/>
                  </a:lnTo>
                  <a:lnTo>
                    <a:pt x="39001" y="22326"/>
                  </a:lnTo>
                  <a:lnTo>
                    <a:pt x="50317" y="20332"/>
                  </a:lnTo>
                  <a:lnTo>
                    <a:pt x="53492" y="17589"/>
                  </a:lnTo>
                  <a:lnTo>
                    <a:pt x="53543" y="16624"/>
                  </a:lnTo>
                  <a:lnTo>
                    <a:pt x="60325" y="16611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86"/>
                  </a:lnTo>
                  <a:lnTo>
                    <a:pt x="612863" y="15963"/>
                  </a:lnTo>
                  <a:lnTo>
                    <a:pt x="612978" y="8128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13325513" y="3949590"/>
            <a:ext cx="771525" cy="213995"/>
            <a:chOff x="13325513" y="3949590"/>
            <a:chExt cx="771525" cy="213995"/>
          </a:xfrm>
        </p:grpSpPr>
        <p:pic>
          <p:nvPicPr>
            <p:cNvPr id="26" name="object 2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325513" y="3949590"/>
              <a:ext cx="165811" cy="213638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13483437" y="404582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90" y="13944"/>
                  </a:moveTo>
                  <a:lnTo>
                    <a:pt x="588505" y="5448"/>
                  </a:lnTo>
                  <a:lnTo>
                    <a:pt x="575106" y="1790"/>
                  </a:lnTo>
                  <a:lnTo>
                    <a:pt x="568058" y="2260"/>
                  </a:lnTo>
                  <a:lnTo>
                    <a:pt x="562673" y="6121"/>
                  </a:lnTo>
                  <a:lnTo>
                    <a:pt x="560349" y="8115"/>
                  </a:lnTo>
                  <a:lnTo>
                    <a:pt x="552653" y="8115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15"/>
                  </a:lnTo>
                  <a:lnTo>
                    <a:pt x="0" y="8115"/>
                  </a:lnTo>
                  <a:lnTo>
                    <a:pt x="114" y="15951"/>
                  </a:lnTo>
                  <a:lnTo>
                    <a:pt x="526542" y="16573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598"/>
                  </a:lnTo>
                  <a:lnTo>
                    <a:pt x="559435" y="16611"/>
                  </a:lnTo>
                  <a:lnTo>
                    <a:pt x="559498" y="17589"/>
                  </a:lnTo>
                  <a:lnTo>
                    <a:pt x="562673" y="20332"/>
                  </a:lnTo>
                  <a:lnTo>
                    <a:pt x="573976" y="22326"/>
                  </a:lnTo>
                  <a:lnTo>
                    <a:pt x="590892" y="19799"/>
                  </a:lnTo>
                  <a:lnTo>
                    <a:pt x="606272" y="15938"/>
                  </a:lnTo>
                  <a:lnTo>
                    <a:pt x="612990" y="13944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11691340" y="3949596"/>
            <a:ext cx="771525" cy="213995"/>
            <a:chOff x="11691340" y="3949596"/>
            <a:chExt cx="771525" cy="213995"/>
          </a:xfrm>
        </p:grpSpPr>
        <p:pic>
          <p:nvPicPr>
            <p:cNvPr id="29" name="object 2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96445" y="3949596"/>
              <a:ext cx="165805" cy="213639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11691341" y="4045826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8115"/>
                  </a:moveTo>
                  <a:lnTo>
                    <a:pt x="86436" y="8115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15"/>
                  </a:lnTo>
                  <a:lnTo>
                    <a:pt x="52628" y="8115"/>
                  </a:lnTo>
                  <a:lnTo>
                    <a:pt x="50317" y="6121"/>
                  </a:lnTo>
                  <a:lnTo>
                    <a:pt x="44919" y="2260"/>
                  </a:lnTo>
                  <a:lnTo>
                    <a:pt x="37884" y="1790"/>
                  </a:lnTo>
                  <a:lnTo>
                    <a:pt x="24472" y="5448"/>
                  </a:lnTo>
                  <a:lnTo>
                    <a:pt x="0" y="13944"/>
                  </a:lnTo>
                  <a:lnTo>
                    <a:pt x="6705" y="15938"/>
                  </a:lnTo>
                  <a:lnTo>
                    <a:pt x="22085" y="19799"/>
                  </a:lnTo>
                  <a:lnTo>
                    <a:pt x="39001" y="22326"/>
                  </a:lnTo>
                  <a:lnTo>
                    <a:pt x="50317" y="20332"/>
                  </a:lnTo>
                  <a:lnTo>
                    <a:pt x="53492" y="17589"/>
                  </a:lnTo>
                  <a:lnTo>
                    <a:pt x="53543" y="16611"/>
                  </a:lnTo>
                  <a:lnTo>
                    <a:pt x="60325" y="16598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73"/>
                  </a:lnTo>
                  <a:lnTo>
                    <a:pt x="612863" y="15951"/>
                  </a:lnTo>
                  <a:lnTo>
                    <a:pt x="612978" y="8115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 descr=""/>
          <p:cNvGrpSpPr/>
          <p:nvPr/>
        </p:nvGrpSpPr>
        <p:grpSpPr>
          <a:xfrm>
            <a:off x="13334128" y="5042575"/>
            <a:ext cx="771525" cy="213995"/>
            <a:chOff x="13334128" y="5042575"/>
            <a:chExt cx="771525" cy="213995"/>
          </a:xfrm>
        </p:grpSpPr>
        <p:pic>
          <p:nvPicPr>
            <p:cNvPr id="32" name="object 3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334128" y="5042575"/>
              <a:ext cx="165811" cy="213638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13492061" y="5138801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13957"/>
                  </a:moveTo>
                  <a:lnTo>
                    <a:pt x="588492" y="5448"/>
                  </a:lnTo>
                  <a:lnTo>
                    <a:pt x="575094" y="1803"/>
                  </a:lnTo>
                  <a:lnTo>
                    <a:pt x="568058" y="2273"/>
                  </a:lnTo>
                  <a:lnTo>
                    <a:pt x="562660" y="6134"/>
                  </a:lnTo>
                  <a:lnTo>
                    <a:pt x="560336" y="8128"/>
                  </a:lnTo>
                  <a:lnTo>
                    <a:pt x="552653" y="8128"/>
                  </a:lnTo>
                  <a:lnTo>
                    <a:pt x="552653" y="5854"/>
                  </a:lnTo>
                  <a:lnTo>
                    <a:pt x="546811" y="0"/>
                  </a:lnTo>
                  <a:lnTo>
                    <a:pt x="532384" y="0"/>
                  </a:lnTo>
                  <a:lnTo>
                    <a:pt x="526542" y="5854"/>
                  </a:lnTo>
                  <a:lnTo>
                    <a:pt x="526542" y="8128"/>
                  </a:lnTo>
                  <a:lnTo>
                    <a:pt x="0" y="8128"/>
                  </a:lnTo>
                  <a:lnTo>
                    <a:pt x="114" y="15963"/>
                  </a:lnTo>
                  <a:lnTo>
                    <a:pt x="526542" y="16586"/>
                  </a:lnTo>
                  <a:lnTo>
                    <a:pt x="526542" y="20281"/>
                  </a:lnTo>
                  <a:lnTo>
                    <a:pt x="532384" y="26123"/>
                  </a:lnTo>
                  <a:lnTo>
                    <a:pt x="546811" y="26123"/>
                  </a:lnTo>
                  <a:lnTo>
                    <a:pt x="552653" y="20281"/>
                  </a:lnTo>
                  <a:lnTo>
                    <a:pt x="552653" y="16611"/>
                  </a:lnTo>
                  <a:lnTo>
                    <a:pt x="559422" y="16624"/>
                  </a:lnTo>
                  <a:lnTo>
                    <a:pt x="559485" y="17602"/>
                  </a:lnTo>
                  <a:lnTo>
                    <a:pt x="562660" y="20345"/>
                  </a:lnTo>
                  <a:lnTo>
                    <a:pt x="573976" y="22339"/>
                  </a:lnTo>
                  <a:lnTo>
                    <a:pt x="590892" y="19812"/>
                  </a:lnTo>
                  <a:lnTo>
                    <a:pt x="606272" y="15951"/>
                  </a:lnTo>
                  <a:lnTo>
                    <a:pt x="612978" y="13957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 descr=""/>
          <p:cNvGrpSpPr/>
          <p:nvPr/>
        </p:nvGrpSpPr>
        <p:grpSpPr>
          <a:xfrm>
            <a:off x="11699956" y="5042581"/>
            <a:ext cx="771525" cy="213995"/>
            <a:chOff x="11699956" y="5042581"/>
            <a:chExt cx="771525" cy="213995"/>
          </a:xfrm>
        </p:grpSpPr>
        <p:pic>
          <p:nvPicPr>
            <p:cNvPr id="35" name="object 3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305061" y="5042581"/>
              <a:ext cx="165805" cy="213638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11699951" y="5138801"/>
              <a:ext cx="613410" cy="26670"/>
            </a:xfrm>
            <a:custGeom>
              <a:avLst/>
              <a:gdLst/>
              <a:ahLst/>
              <a:cxnLst/>
              <a:rect l="l" t="t" r="r" b="b"/>
              <a:pathLst>
                <a:path w="613409" h="26670">
                  <a:moveTo>
                    <a:pt x="612978" y="8128"/>
                  </a:moveTo>
                  <a:lnTo>
                    <a:pt x="86436" y="8128"/>
                  </a:lnTo>
                  <a:lnTo>
                    <a:pt x="86436" y="5854"/>
                  </a:lnTo>
                  <a:lnTo>
                    <a:pt x="80594" y="0"/>
                  </a:lnTo>
                  <a:lnTo>
                    <a:pt x="66167" y="0"/>
                  </a:lnTo>
                  <a:lnTo>
                    <a:pt x="60325" y="5854"/>
                  </a:lnTo>
                  <a:lnTo>
                    <a:pt x="60325" y="8128"/>
                  </a:lnTo>
                  <a:lnTo>
                    <a:pt x="52628" y="8128"/>
                  </a:lnTo>
                  <a:lnTo>
                    <a:pt x="50317" y="6134"/>
                  </a:lnTo>
                  <a:lnTo>
                    <a:pt x="44919" y="2273"/>
                  </a:lnTo>
                  <a:lnTo>
                    <a:pt x="37884" y="1803"/>
                  </a:lnTo>
                  <a:lnTo>
                    <a:pt x="24485" y="5448"/>
                  </a:lnTo>
                  <a:lnTo>
                    <a:pt x="0" y="13957"/>
                  </a:lnTo>
                  <a:lnTo>
                    <a:pt x="6705" y="15951"/>
                  </a:lnTo>
                  <a:lnTo>
                    <a:pt x="22085" y="19812"/>
                  </a:lnTo>
                  <a:lnTo>
                    <a:pt x="39001" y="22339"/>
                  </a:lnTo>
                  <a:lnTo>
                    <a:pt x="50317" y="20345"/>
                  </a:lnTo>
                  <a:lnTo>
                    <a:pt x="53492" y="17602"/>
                  </a:lnTo>
                  <a:lnTo>
                    <a:pt x="53543" y="16624"/>
                  </a:lnTo>
                  <a:lnTo>
                    <a:pt x="60325" y="16611"/>
                  </a:lnTo>
                  <a:lnTo>
                    <a:pt x="60325" y="20281"/>
                  </a:lnTo>
                  <a:lnTo>
                    <a:pt x="66167" y="26123"/>
                  </a:lnTo>
                  <a:lnTo>
                    <a:pt x="80594" y="26123"/>
                  </a:lnTo>
                  <a:lnTo>
                    <a:pt x="86436" y="20281"/>
                  </a:lnTo>
                  <a:lnTo>
                    <a:pt x="86436" y="16586"/>
                  </a:lnTo>
                  <a:lnTo>
                    <a:pt x="612863" y="15963"/>
                  </a:lnTo>
                  <a:lnTo>
                    <a:pt x="612978" y="8128"/>
                  </a:lnTo>
                  <a:close/>
                </a:path>
              </a:pathLst>
            </a:custGeom>
            <a:solidFill>
              <a:srgbClr val="F15B6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10545378" y="2209817"/>
            <a:ext cx="4808220" cy="3306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 marR="100330">
              <a:lnSpc>
                <a:spcPct val="100000"/>
              </a:lnSpc>
              <a:spcBef>
                <a:spcPts val="125"/>
              </a:spcBef>
            </a:pPr>
            <a:r>
              <a:rPr dirty="0" sz="1850" spc="-150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協同組合のアイデンティティに関する</a:t>
            </a:r>
            <a:r>
              <a:rPr dirty="0" sz="1850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ICA</a:t>
            </a:r>
            <a:r>
              <a:rPr dirty="0" sz="1850" spc="-25" b="1">
                <a:solidFill>
                  <a:srgbClr val="B3414B"/>
                </a:solidFill>
                <a:latin typeface="A-OTF Gothic MB101 Pro DB"/>
                <a:cs typeface="A-OTF Gothic MB101 Pro DB"/>
              </a:rPr>
              <a:t>声明</a:t>
            </a:r>
            <a:endParaRPr sz="1850">
              <a:latin typeface="A-OTF Gothic MB101 Pro DB"/>
              <a:cs typeface="A-OTF Gothic MB101 Pro DB"/>
            </a:endParaRPr>
          </a:p>
          <a:p>
            <a:pPr marL="3793490" marR="5080" indent="-228600">
              <a:lnSpc>
                <a:spcPct val="104600"/>
              </a:lnSpc>
              <a:spcBef>
                <a:spcPts val="1195"/>
              </a:spcBef>
            </a:pPr>
            <a:r>
              <a:rPr dirty="0" sz="650" spc="-160">
                <a:solidFill>
                  <a:srgbClr val="B3414B"/>
                </a:solidFill>
                <a:latin typeface="Kozuka Gothic Pr6N R"/>
                <a:cs typeface="Kozuka Gothic Pr6N R"/>
              </a:rPr>
              <a:t>出典：「</a:t>
            </a:r>
            <a:r>
              <a:rPr dirty="0" sz="650">
                <a:solidFill>
                  <a:srgbClr val="B3414B"/>
                </a:solidFill>
                <a:latin typeface="Kozuka Gothic Pr6N R"/>
                <a:cs typeface="Kozuka Gothic Pr6N R"/>
              </a:rPr>
              <a:t>21</a:t>
            </a:r>
            <a:r>
              <a:rPr dirty="0" sz="650" spc="-5">
                <a:solidFill>
                  <a:srgbClr val="B3414B"/>
                </a:solidFill>
                <a:latin typeface="Kozuka Gothic Pr6N R"/>
                <a:cs typeface="Kozuka Gothic Pr6N R"/>
              </a:rPr>
              <a:t> 世紀の協同組合原則」</a:t>
            </a:r>
            <a:r>
              <a:rPr dirty="0" sz="650" spc="35">
                <a:solidFill>
                  <a:srgbClr val="B3414B"/>
                </a:solidFill>
                <a:latin typeface="Kozuka Gothic Pr6N R"/>
                <a:cs typeface="Kozuka Gothic Pr6N R"/>
              </a:rPr>
              <a:t>日本協同組合学会  訳編</a:t>
            </a:r>
            <a:endParaRPr sz="650">
              <a:latin typeface="Kozuka Gothic Pr6N R"/>
              <a:cs typeface="Kozuka Gothic Pr6N R"/>
            </a:endParaRPr>
          </a:p>
          <a:p>
            <a:pPr algn="ctr" marR="72390">
              <a:lnSpc>
                <a:spcPts val="1720"/>
              </a:lnSpc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定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義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590"/>
              </a:spcBef>
            </a:pPr>
            <a:r>
              <a:rPr dirty="0" sz="1050" spc="-7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協同組合は、人びとの自治的な組織であり、</a:t>
            </a:r>
            <a:endParaRPr sz="1050">
              <a:latin typeface="Kozuka Gothic Pr6N M"/>
              <a:cs typeface="Kozuka Gothic Pr6N M"/>
            </a:endParaRPr>
          </a:p>
          <a:p>
            <a:pPr algn="ctr" marL="635" marR="12065">
              <a:lnSpc>
                <a:spcPct val="128800"/>
              </a:lnSpc>
            </a:pPr>
            <a:r>
              <a:rPr dirty="0" sz="1050" spc="-100">
                <a:solidFill>
                  <a:srgbClr val="C74A54"/>
                </a:solidFill>
                <a:latin typeface="Kozuka Gothic Pr6N M"/>
                <a:cs typeface="Kozuka Gothic Pr6N M"/>
              </a:rPr>
              <a:t>自発的に手を結んだ人びとが、共同で所有し民主的に管理する事業体をつうじて、</a:t>
            </a:r>
            <a:r>
              <a:rPr dirty="0" sz="1050" spc="-120">
                <a:solidFill>
                  <a:srgbClr val="C74A54"/>
                </a:solidFill>
                <a:latin typeface="Kozuka Gothic Pr6N M"/>
                <a:cs typeface="Kozuka Gothic Pr6N M"/>
              </a:rPr>
              <a:t>共通の経済的、社会的、文化的ニーズと願いをかなえることを目的とする。</a:t>
            </a:r>
            <a:endParaRPr sz="10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Kozuka Gothic Pr6N M"/>
              <a:cs typeface="Kozuka Gothic Pr6N M"/>
            </a:endParaRPr>
          </a:p>
          <a:p>
            <a:pPr algn="ctr" marR="72390">
              <a:lnSpc>
                <a:spcPct val="100000"/>
              </a:lnSpc>
              <a:spcBef>
                <a:spcPts val="5"/>
              </a:spcBef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価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値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28800"/>
              </a:lnSpc>
              <a:spcBef>
                <a:spcPts val="225"/>
              </a:spcBef>
            </a:pPr>
            <a:r>
              <a:rPr dirty="0" sz="1050" spc="-14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協同組合は、自助、自己責任、民主主義、平等、公正、連帯という価値を基礎とする。</a:t>
            </a:r>
            <a:r>
              <a:rPr dirty="0" sz="1050" spc="-7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協同組合の創設者たちの伝統を受け継ぎ、協同組合の組合員は、正直、</a:t>
            </a:r>
            <a:endParaRPr sz="10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360"/>
              </a:spcBef>
            </a:pPr>
            <a:r>
              <a:rPr dirty="0" sz="1050" spc="-100">
                <a:solidFill>
                  <a:srgbClr val="C74A54"/>
                </a:solidFill>
                <a:latin typeface="Kozuka Gothic Pr6N M"/>
                <a:cs typeface="Kozuka Gothic Pr6N M"/>
              </a:rPr>
              <a:t>公開、社会的責任、他人への配慮という倫理的価値を信条とする。</a:t>
            </a:r>
            <a:endParaRPr sz="10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050">
              <a:latin typeface="Kozuka Gothic Pr6N M"/>
              <a:cs typeface="Kozuka Gothic Pr6N M"/>
            </a:endParaRPr>
          </a:p>
          <a:p>
            <a:pPr algn="ctr" marR="72390">
              <a:lnSpc>
                <a:spcPct val="100000"/>
              </a:lnSpc>
              <a:spcBef>
                <a:spcPts val="5"/>
              </a:spcBef>
              <a:tabLst>
                <a:tab pos="427990" algn="l"/>
              </a:tabLst>
            </a:pP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原</a:t>
            </a:r>
            <a:r>
              <a:rPr dirty="0" sz="1650">
                <a:solidFill>
                  <a:srgbClr val="B3414B"/>
                </a:solidFill>
                <a:latin typeface="Kozuka Gothic Pr6N M"/>
                <a:cs typeface="Kozuka Gothic Pr6N M"/>
              </a:rPr>
              <a:t>	</a:t>
            </a:r>
            <a:r>
              <a:rPr dirty="0" sz="1650" spc="-50">
                <a:solidFill>
                  <a:srgbClr val="B3414B"/>
                </a:solidFill>
                <a:latin typeface="Kozuka Gothic Pr6N M"/>
                <a:cs typeface="Kozuka Gothic Pr6N M"/>
              </a:rPr>
              <a:t>則</a:t>
            </a:r>
            <a:endParaRPr sz="1650">
              <a:latin typeface="Kozuka Gothic Pr6N M"/>
              <a:cs typeface="Kozuka Gothic Pr6N M"/>
            </a:endParaRPr>
          </a:p>
          <a:p>
            <a:pPr algn="ctr" marR="6985">
              <a:lnSpc>
                <a:spcPct val="100000"/>
              </a:lnSpc>
              <a:spcBef>
                <a:spcPts val="585"/>
              </a:spcBef>
            </a:pPr>
            <a:r>
              <a:rPr dirty="0" sz="10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協同組合原則は、協同組合がその価値を実践するための指針である。</a:t>
            </a:r>
            <a:endParaRPr sz="1050">
              <a:latin typeface="Kozuka Gothic Pr6N M"/>
              <a:cs typeface="Kozuka Gothic Pr6N M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0379165" y="5656456"/>
            <a:ext cx="2399665" cy="115125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9525" marR="35560">
              <a:lnSpc>
                <a:spcPct val="128200"/>
              </a:lnSpc>
              <a:spcBef>
                <a:spcPts val="240"/>
              </a:spcBef>
            </a:pPr>
            <a:r>
              <a:rPr dirty="0" sz="1050" spc="-25" b="1">
                <a:solidFill>
                  <a:srgbClr val="B3414B"/>
                </a:solidFill>
                <a:latin typeface="Kozuka Gothic Pr6N B"/>
                <a:cs typeface="Kozuka Gothic Pr6N B"/>
              </a:rPr>
              <a:t>第１原則自発的で開かれた組合員制</a:t>
            </a:r>
            <a:r>
              <a:rPr dirty="0" sz="1050" spc="500" b="1">
                <a:solidFill>
                  <a:srgbClr val="B3414B"/>
                </a:solidFill>
                <a:latin typeface="Kozuka Gothic Pr6N B"/>
                <a:cs typeface="Kozuka Gothic Pr6N B"/>
              </a:rPr>
              <a:t>  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協同組合は、自発的な組織であり、性による差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別、社会的、人種的、政治的、宗教的な差別を</a:t>
            </a:r>
            <a:endParaRPr sz="950">
              <a:latin typeface="Kozuka Gothic Pr6N M"/>
              <a:cs typeface="Kozuka Gothic Pr6N M"/>
            </a:endParaRPr>
          </a:p>
          <a:p>
            <a:pPr algn="just" marR="5080" indent="9525">
              <a:lnSpc>
                <a:spcPct val="120900"/>
              </a:lnSpc>
            </a:pP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行わない。協同組合は、そのサービスを利用す</a:t>
            </a:r>
            <a:r>
              <a:rPr dirty="0" sz="950" spc="-100">
                <a:solidFill>
                  <a:srgbClr val="C74A54"/>
                </a:solidFill>
                <a:latin typeface="Kozuka Gothic Pr6N M"/>
                <a:cs typeface="Kozuka Gothic Pr6N M"/>
              </a:rPr>
              <a:t>ることができ、組合員としての責任を受け入れ</a:t>
            </a:r>
            <a:r>
              <a:rPr dirty="0" sz="950" spc="-85">
                <a:solidFill>
                  <a:srgbClr val="C74A54"/>
                </a:solidFill>
                <a:latin typeface="Kozuka Gothic Pr6N M"/>
                <a:cs typeface="Kozuka Gothic Pr6N M"/>
              </a:rPr>
              <a:t>る意思のあるすべての人びとに開かれている。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0382810" y="6951026"/>
            <a:ext cx="2364105" cy="167640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5715">
              <a:lnSpc>
                <a:spcPct val="100000"/>
              </a:lnSpc>
              <a:spcBef>
                <a:spcPts val="595"/>
              </a:spcBef>
            </a:pPr>
            <a:r>
              <a:rPr dirty="0" sz="1050" spc="-40" b="1">
                <a:solidFill>
                  <a:srgbClr val="B3414B"/>
                </a:solidFill>
                <a:latin typeface="Kozuka Gothic Pr6N B"/>
                <a:cs typeface="Kozuka Gothic Pr6N B"/>
              </a:rPr>
              <a:t>第２原則 組合員による民主的管理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5715">
              <a:lnSpc>
                <a:spcPct val="120900"/>
              </a:lnSpc>
              <a:spcBef>
                <a:spcPts val="210"/>
              </a:spcBef>
            </a:pP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協同組合は、組合員が管理する民主的な組織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であり、組合員は、その政策立案と意思決定に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積極的に参加する。選出された役員として活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動する男女は、すべての組合員に対して責任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を負う。単位協同組合の段階では、組合員は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平等の議決権</a:t>
            </a:r>
            <a:r>
              <a:rPr dirty="0" sz="950">
                <a:solidFill>
                  <a:srgbClr val="C74A54"/>
                </a:solidFill>
                <a:latin typeface="Kozuka Gothic Pr6N M"/>
                <a:cs typeface="Kozuka Gothic Pr6N M"/>
              </a:rPr>
              <a:t>（1人１票</a:t>
            </a:r>
            <a:r>
              <a:rPr dirty="0" sz="950" spc="-455">
                <a:solidFill>
                  <a:srgbClr val="C74A54"/>
                </a:solidFill>
                <a:latin typeface="Kozuka Gothic Pr6N M"/>
                <a:cs typeface="Kozuka Gothic Pr6N M"/>
              </a:rPr>
              <a:t>）</a:t>
            </a:r>
            <a:r>
              <a:rPr dirty="0" sz="950" spc="-100">
                <a:solidFill>
                  <a:srgbClr val="C74A54"/>
                </a:solidFill>
                <a:latin typeface="Kozuka Gothic Pr6N M"/>
                <a:cs typeface="Kozuka Gothic Pr6N M"/>
              </a:rPr>
              <a:t>をもっている。他の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段階の協同組合も、民主的方法によって組織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される。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0358511" y="8697386"/>
            <a:ext cx="2390140" cy="2201545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595"/>
              </a:spcBef>
            </a:pPr>
            <a:r>
              <a:rPr dirty="0" sz="1050" spc="-5" b="1">
                <a:solidFill>
                  <a:srgbClr val="B3414B"/>
                </a:solidFill>
                <a:latin typeface="Kozuka Gothic Pr6N B"/>
                <a:cs typeface="Kozuka Gothic Pr6N B"/>
              </a:rPr>
              <a:t>第３原則 組合員の経済的参加</a:t>
            </a:r>
            <a:endParaRPr sz="1050">
              <a:latin typeface="Kozuka Gothic Pr6N B"/>
              <a:cs typeface="Kozuka Gothic Pr6N B"/>
            </a:endParaRPr>
          </a:p>
          <a:p>
            <a:pPr algn="just" marL="25400" marR="5080" indent="4445">
              <a:lnSpc>
                <a:spcPct val="120900"/>
              </a:lnSpc>
              <a:spcBef>
                <a:spcPts val="210"/>
              </a:spcBef>
            </a:pP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組合員は、協同組合に公正に出資し、その資本を民主的に管理する。少なくともその資本の一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部は、通常、協同組合の共同の財産とする。組</a:t>
            </a: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合員は、組合員になる条件として払い込まれた</a:t>
            </a:r>
            <a:r>
              <a:rPr dirty="0" sz="950" spc="-155">
                <a:solidFill>
                  <a:srgbClr val="C74A54"/>
                </a:solidFill>
                <a:latin typeface="Kozuka Gothic Pr6N M"/>
                <a:cs typeface="Kozuka Gothic Pr6N M"/>
              </a:rPr>
              <a:t>出資金に対して、利子がある場合でも、通常、制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限された利率で受け取る。組合員は、剰余金を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次のいずれか、またはすべての目的のために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配分する。</a:t>
            </a:r>
            <a:endParaRPr sz="950">
              <a:latin typeface="Kozuka Gothic Pr6N M"/>
              <a:cs typeface="Kozuka Gothic Pr6N M"/>
            </a:endParaRPr>
          </a:p>
          <a:p>
            <a:pPr algn="just" marL="27940" marR="9525" indent="-27940">
              <a:lnSpc>
                <a:spcPct val="120900"/>
              </a:lnSpc>
            </a:pP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・準備金を積み立てて、協同組合の発展に資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するため</a:t>
            </a:r>
            <a:r>
              <a:rPr dirty="0" sz="950" spc="-25">
                <a:solidFill>
                  <a:srgbClr val="C74A54"/>
                </a:solidFill>
                <a:latin typeface="Kozuka Gothic Pr6N M"/>
                <a:cs typeface="Kozuka Gothic Pr6N M"/>
              </a:rPr>
              <a:t>～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その準備金の少なくとも一部は分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割不能なものとする</a:t>
            </a: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～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3042073" y="5690392"/>
            <a:ext cx="2391410" cy="5511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320" marR="5080" indent="-20955">
              <a:lnSpc>
                <a:spcPct val="120900"/>
              </a:lnSpc>
              <a:spcBef>
                <a:spcPts val="95"/>
              </a:spcBef>
            </a:pP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・協同組合の利用高に応じて組合員に還元す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るため</a:t>
            </a:r>
            <a:endParaRPr sz="9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240"/>
              </a:spcBef>
            </a:pPr>
            <a:r>
              <a:rPr dirty="0" sz="950" spc="-120">
                <a:solidFill>
                  <a:srgbClr val="C74A54"/>
                </a:solidFill>
                <a:latin typeface="Kozuka Gothic Pr6N M"/>
                <a:cs typeface="Kozuka Gothic Pr6N M"/>
              </a:rPr>
              <a:t>・組合員の承認により他の活動を支援するため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3060280" y="6311448"/>
            <a:ext cx="2371725" cy="13258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2065">
              <a:lnSpc>
                <a:spcPct val="100000"/>
              </a:lnSpc>
              <a:spcBef>
                <a:spcPts val="595"/>
              </a:spcBef>
            </a:pPr>
            <a:r>
              <a:rPr dirty="0" sz="1050" spc="-25" b="1">
                <a:solidFill>
                  <a:srgbClr val="B3414B"/>
                </a:solidFill>
                <a:latin typeface="Kozuka Gothic Pr6N B"/>
                <a:cs typeface="Kozuka Gothic Pr6N B"/>
              </a:rPr>
              <a:t>第４原則自治と自立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12065">
              <a:lnSpc>
                <a:spcPct val="120900"/>
              </a:lnSpc>
              <a:spcBef>
                <a:spcPts val="210"/>
              </a:spcBef>
            </a:pP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協同組合は、組合員が管理する自治的な自助</a:t>
            </a: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組織である。協同組合は、政府を含む他の組織</a:t>
            </a:r>
            <a:r>
              <a:rPr dirty="0" sz="950" spc="-95">
                <a:solidFill>
                  <a:srgbClr val="C74A54"/>
                </a:solidFill>
                <a:latin typeface="Kozuka Gothic Pr6N M"/>
                <a:cs typeface="Kozuka Gothic Pr6N M"/>
              </a:rPr>
              <a:t>と取り決めを行う場合、または外部から資本を</a:t>
            </a:r>
            <a:r>
              <a:rPr dirty="0" sz="950" spc="-75">
                <a:solidFill>
                  <a:srgbClr val="C74A54"/>
                </a:solidFill>
                <a:latin typeface="Kozuka Gothic Pr6N M"/>
                <a:cs typeface="Kozuka Gothic Pr6N M"/>
              </a:rPr>
              <a:t>調達する場合には、組合員による民主的管理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を保証し、協同組合の自治を保持する条件の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もとで行なう。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3059064" y="7707618"/>
            <a:ext cx="2486660" cy="13258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595"/>
              </a:spcBef>
            </a:pPr>
            <a:r>
              <a:rPr dirty="0" sz="1050" spc="-60" b="1">
                <a:solidFill>
                  <a:srgbClr val="B3414B"/>
                </a:solidFill>
                <a:latin typeface="Kozuka Gothic Pr6N B"/>
                <a:cs typeface="Kozuka Gothic Pr6N B"/>
              </a:rPr>
              <a:t>第５原則 教育、研修および広報</a:t>
            </a:r>
            <a:endParaRPr sz="1050">
              <a:latin typeface="Kozuka Gothic Pr6N B"/>
              <a:cs typeface="Kozuka Gothic Pr6N B"/>
            </a:endParaRPr>
          </a:p>
          <a:p>
            <a:pPr marR="5080" indent="13335">
              <a:lnSpc>
                <a:spcPct val="120900"/>
              </a:lnSpc>
              <a:spcBef>
                <a:spcPts val="210"/>
              </a:spcBef>
            </a:pPr>
            <a:r>
              <a:rPr dirty="0" sz="950" spc="-11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協同組合は、組合員、選出された役員、マネー ジ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ャー、職員がその発展に効果的に貢献できるよ</a:t>
            </a:r>
            <a:r>
              <a:rPr dirty="0" sz="950" spc="-90">
                <a:solidFill>
                  <a:srgbClr val="C74A54"/>
                </a:solidFill>
                <a:latin typeface="Kozuka Gothic Pr6N M"/>
                <a:cs typeface="Kozuka Gothic Pr6N M"/>
              </a:rPr>
              <a:t>うに、教育と研修を実施する。協同組合は、一</a:t>
            </a:r>
            <a:r>
              <a:rPr dirty="0" sz="950" spc="-65">
                <a:solidFill>
                  <a:srgbClr val="C74A54"/>
                </a:solidFill>
                <a:latin typeface="Kozuka Gothic Pr6N M"/>
                <a:cs typeface="Kozuka Gothic Pr6N M"/>
              </a:rPr>
              <a:t>般の人びと、特に若い人びとやオピニオンリー</a:t>
            </a:r>
            <a:r>
              <a:rPr dirty="0" sz="950" spc="-95">
                <a:solidFill>
                  <a:srgbClr val="C74A54"/>
                </a:solidFill>
                <a:latin typeface="Kozuka Gothic Pr6N M"/>
                <a:cs typeface="Kozuka Gothic Pr6N M"/>
              </a:rPr>
              <a:t>ダーに、協同することの本質と利点を知らせる。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3062709" y="9103786"/>
            <a:ext cx="2367915" cy="1846580"/>
          </a:xfrm>
          <a:prstGeom prst="rect">
            <a:avLst/>
          </a:prstGeom>
        </p:spPr>
        <p:txBody>
          <a:bodyPr wrap="square" lIns="0" tIns="75565" rIns="0" bIns="0" rtlCol="0" vert="horz">
            <a:spAutoFit/>
          </a:bodyPr>
          <a:lstStyle/>
          <a:p>
            <a:pPr marL="9525">
              <a:lnSpc>
                <a:spcPct val="100000"/>
              </a:lnSpc>
              <a:spcBef>
                <a:spcPts val="595"/>
              </a:spcBef>
            </a:pPr>
            <a:r>
              <a:rPr dirty="0" sz="1050" spc="-15" b="1">
                <a:solidFill>
                  <a:srgbClr val="B3414B"/>
                </a:solidFill>
                <a:latin typeface="Kozuka Gothic Pr6N B"/>
                <a:cs typeface="Kozuka Gothic Pr6N B"/>
              </a:rPr>
              <a:t>第６原則 協同組合間の協同</a:t>
            </a:r>
            <a:endParaRPr sz="1050">
              <a:latin typeface="Kozuka Gothic Pr6N B"/>
              <a:cs typeface="Kozuka Gothic Pr6N B"/>
            </a:endParaRPr>
          </a:p>
          <a:p>
            <a:pPr algn="just" marR="5080" indent="9525">
              <a:lnSpc>
                <a:spcPct val="120900"/>
              </a:lnSpc>
              <a:spcBef>
                <a:spcPts val="210"/>
              </a:spcBef>
            </a:pPr>
            <a:r>
              <a:rPr dirty="0" sz="950" spc="-90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協同組合は、地域的、全国的</a:t>
            </a:r>
            <a:r>
              <a:rPr dirty="0" sz="950" spc="-919">
                <a:solidFill>
                  <a:srgbClr val="C74A54"/>
                </a:solidFill>
                <a:latin typeface="Kozuka Gothic Pr6N M"/>
                <a:cs typeface="Kozuka Gothic Pr6N M"/>
              </a:rPr>
              <a:t>、</a:t>
            </a:r>
            <a:r>
              <a:rPr dirty="0" sz="950" spc="-20">
                <a:solidFill>
                  <a:srgbClr val="C74A54"/>
                </a:solidFill>
                <a:latin typeface="Kozuka Gothic Pr6N M"/>
                <a:cs typeface="Kozuka Gothic Pr6N M"/>
              </a:rPr>
              <a:t>（</a:t>
            </a:r>
            <a:r>
              <a:rPr dirty="0" sz="950" spc="-55">
                <a:solidFill>
                  <a:srgbClr val="C74A54"/>
                </a:solidFill>
                <a:latin typeface="Kozuka Gothic Pr6N M"/>
                <a:cs typeface="Kozuka Gothic Pr6N M"/>
              </a:rPr>
              <a:t>国を超えた</a:t>
            </a:r>
            <a:r>
              <a:rPr dirty="0" sz="950" spc="-459">
                <a:solidFill>
                  <a:srgbClr val="C74A54"/>
                </a:solidFill>
                <a:latin typeface="Kozuka Gothic Pr6N M"/>
                <a:cs typeface="Kozuka Gothic Pr6N M"/>
              </a:rPr>
              <a:t>）</a:t>
            </a:r>
            <a:r>
              <a:rPr dirty="0" sz="950" spc="-50">
                <a:solidFill>
                  <a:srgbClr val="C74A54"/>
                </a:solidFill>
                <a:latin typeface="Kozuka Gothic Pr6N M"/>
                <a:cs typeface="Kozuka Gothic Pr6N M"/>
              </a:rPr>
              <a:t>広</a:t>
            </a:r>
            <a:r>
              <a:rPr dirty="0" sz="950" spc="-114">
                <a:solidFill>
                  <a:srgbClr val="C74A54"/>
                </a:solidFill>
                <a:latin typeface="Kozuka Gothic Pr6N M"/>
                <a:cs typeface="Kozuka Gothic Pr6N M"/>
              </a:rPr>
              <a:t>域的、国際的な組織をつうじて協同することに</a:t>
            </a:r>
            <a:r>
              <a:rPr dirty="0" sz="950" spc="-105">
                <a:solidFill>
                  <a:srgbClr val="C74A54"/>
                </a:solidFill>
                <a:latin typeface="Kozuka Gothic Pr6N M"/>
                <a:cs typeface="Kozuka Gothic Pr6N M"/>
              </a:rPr>
              <a:t>より、組合員にもっとも効果的にサービスを提</a:t>
            </a:r>
            <a:r>
              <a:rPr dirty="0" sz="950" spc="-80">
                <a:solidFill>
                  <a:srgbClr val="C74A54"/>
                </a:solidFill>
                <a:latin typeface="Kozuka Gothic Pr6N M"/>
                <a:cs typeface="Kozuka Gothic Pr6N M"/>
              </a:rPr>
              <a:t>供し、協同組合運動を強化する。</a:t>
            </a:r>
            <a:endParaRPr sz="950">
              <a:latin typeface="Kozuka Gothic Pr6N M"/>
              <a:cs typeface="Kozuka Gothic Pr6N M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Kozuka Gothic Pr6N M"/>
              <a:cs typeface="Kozuka Gothic Pr6N M"/>
            </a:endParaRPr>
          </a:p>
          <a:p>
            <a:pPr marL="9525">
              <a:lnSpc>
                <a:spcPct val="100000"/>
              </a:lnSpc>
            </a:pPr>
            <a:r>
              <a:rPr dirty="0" sz="1050" spc="-15" b="1">
                <a:solidFill>
                  <a:srgbClr val="B3414B"/>
                </a:solidFill>
                <a:latin typeface="Kozuka Gothic Pr6N B"/>
                <a:cs typeface="Kozuka Gothic Pr6N B"/>
              </a:rPr>
              <a:t>第７原則 地域社会への関与</a:t>
            </a:r>
            <a:endParaRPr sz="1050">
              <a:latin typeface="Kozuka Gothic Pr6N B"/>
              <a:cs typeface="Kozuka Gothic Pr6N B"/>
            </a:endParaRPr>
          </a:p>
          <a:p>
            <a:pPr algn="just" marL="9525" marR="5080">
              <a:lnSpc>
                <a:spcPct val="120900"/>
              </a:lnSpc>
              <a:spcBef>
                <a:spcPts val="204"/>
              </a:spcBef>
            </a:pPr>
            <a:r>
              <a:rPr dirty="0" sz="950" spc="-15">
                <a:solidFill>
                  <a:srgbClr val="C74A54"/>
                </a:solidFill>
                <a:latin typeface="Kozuka Gothic Pr6N M"/>
                <a:cs typeface="Kozuka Gothic Pr6N M"/>
              </a:rPr>
              <a:t>協同組合は、組合員が承認する政策にした</a:t>
            </a:r>
            <a:r>
              <a:rPr dirty="0" sz="950" spc="-70">
                <a:solidFill>
                  <a:srgbClr val="C74A54"/>
                </a:solidFill>
                <a:latin typeface="Kozuka Gothic Pr6N M"/>
                <a:cs typeface="Kozuka Gothic Pr6N M"/>
              </a:rPr>
              <a:t>がって、地域社会の持続可能な発展のために</a:t>
            </a:r>
            <a:r>
              <a:rPr dirty="0" sz="950" spc="-60">
                <a:solidFill>
                  <a:srgbClr val="C74A54"/>
                </a:solidFill>
                <a:latin typeface="Kozuka Gothic Pr6N M"/>
                <a:cs typeface="Kozuka Gothic Pr6N M"/>
              </a:rPr>
              <a:t>活動する。</a:t>
            </a:r>
            <a:endParaRPr sz="950">
              <a:latin typeface="Kozuka Gothic Pr6N M"/>
              <a:cs typeface="Kozuka Gothic Pr6N M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10454310" y="2130067"/>
            <a:ext cx="4861560" cy="0"/>
          </a:xfrm>
          <a:custGeom>
            <a:avLst/>
            <a:gdLst/>
            <a:ahLst/>
            <a:cxnLst/>
            <a:rect l="l" t="t" r="r" b="b"/>
            <a:pathLst>
              <a:path w="4861559" h="0">
                <a:moveTo>
                  <a:pt x="0" y="0"/>
                </a:moveTo>
                <a:lnTo>
                  <a:pt x="4861128" y="0"/>
                </a:lnTo>
              </a:path>
            </a:pathLst>
          </a:custGeom>
          <a:ln w="5727">
            <a:solidFill>
              <a:srgbClr val="F15B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/>
          <p:nvPr/>
        </p:nvSpPr>
        <p:spPr>
          <a:xfrm>
            <a:off x="2548723" y="6071564"/>
            <a:ext cx="583565" cy="535940"/>
          </a:xfrm>
          <a:custGeom>
            <a:avLst/>
            <a:gdLst/>
            <a:ahLst/>
            <a:cxnLst/>
            <a:rect l="l" t="t" r="r" b="b"/>
            <a:pathLst>
              <a:path w="583564" h="535940">
                <a:moveTo>
                  <a:pt x="456399" y="0"/>
                </a:moveTo>
                <a:lnTo>
                  <a:pt x="419417" y="11220"/>
                </a:lnTo>
                <a:lnTo>
                  <a:pt x="127114" y="296024"/>
                </a:lnTo>
                <a:lnTo>
                  <a:pt x="100469" y="331139"/>
                </a:lnTo>
                <a:lnTo>
                  <a:pt x="94148" y="358746"/>
                </a:lnTo>
                <a:lnTo>
                  <a:pt x="95608" y="372280"/>
                </a:lnTo>
                <a:lnTo>
                  <a:pt x="114523" y="408196"/>
                </a:lnTo>
                <a:lnTo>
                  <a:pt x="157407" y="439041"/>
                </a:lnTo>
                <a:lnTo>
                  <a:pt x="173631" y="442188"/>
                </a:lnTo>
                <a:lnTo>
                  <a:pt x="190078" y="440792"/>
                </a:lnTo>
                <a:lnTo>
                  <a:pt x="224775" y="422654"/>
                </a:lnTo>
                <a:lnTo>
                  <a:pt x="391658" y="256620"/>
                </a:lnTo>
                <a:lnTo>
                  <a:pt x="402475" y="219290"/>
                </a:lnTo>
                <a:lnTo>
                  <a:pt x="346317" y="249312"/>
                </a:lnTo>
                <a:lnTo>
                  <a:pt x="221780" y="374649"/>
                </a:lnTo>
                <a:lnTo>
                  <a:pt x="213723" y="382432"/>
                </a:lnTo>
                <a:lnTo>
                  <a:pt x="178651" y="401576"/>
                </a:lnTo>
                <a:lnTo>
                  <a:pt x="141022" y="383603"/>
                </a:lnTo>
                <a:lnTo>
                  <a:pt x="141197" y="338131"/>
                </a:lnTo>
                <a:lnTo>
                  <a:pt x="405041" y="71004"/>
                </a:lnTo>
                <a:lnTo>
                  <a:pt x="437502" y="48615"/>
                </a:lnTo>
                <a:lnTo>
                  <a:pt x="470051" y="42046"/>
                </a:lnTo>
                <a:lnTo>
                  <a:pt x="480250" y="43535"/>
                </a:lnTo>
                <a:lnTo>
                  <a:pt x="516775" y="64198"/>
                </a:lnTo>
                <a:lnTo>
                  <a:pt x="539875" y="103898"/>
                </a:lnTo>
                <a:lnTo>
                  <a:pt x="540999" y="115493"/>
                </a:lnTo>
                <a:lnTo>
                  <a:pt x="539864" y="127457"/>
                </a:lnTo>
                <a:lnTo>
                  <a:pt x="522976" y="164947"/>
                </a:lnTo>
                <a:lnTo>
                  <a:pt x="243344" y="446455"/>
                </a:lnTo>
                <a:lnTo>
                  <a:pt x="206049" y="476813"/>
                </a:lnTo>
                <a:lnTo>
                  <a:pt x="167487" y="493026"/>
                </a:lnTo>
                <a:lnTo>
                  <a:pt x="141201" y="495696"/>
                </a:lnTo>
                <a:lnTo>
                  <a:pt x="128400" y="494194"/>
                </a:lnTo>
                <a:lnTo>
                  <a:pt x="82660" y="471682"/>
                </a:lnTo>
                <a:lnTo>
                  <a:pt x="52109" y="436805"/>
                </a:lnTo>
                <a:lnTo>
                  <a:pt x="39288" y="392750"/>
                </a:lnTo>
                <a:lnTo>
                  <a:pt x="40890" y="372603"/>
                </a:lnTo>
                <a:lnTo>
                  <a:pt x="57454" y="331190"/>
                </a:lnTo>
                <a:lnTo>
                  <a:pt x="83377" y="298720"/>
                </a:lnTo>
                <a:lnTo>
                  <a:pt x="260984" y="121119"/>
                </a:lnTo>
                <a:lnTo>
                  <a:pt x="262966" y="118630"/>
                </a:lnTo>
                <a:lnTo>
                  <a:pt x="268452" y="108851"/>
                </a:lnTo>
                <a:lnTo>
                  <a:pt x="268541" y="102793"/>
                </a:lnTo>
                <a:lnTo>
                  <a:pt x="262470" y="94310"/>
                </a:lnTo>
                <a:lnTo>
                  <a:pt x="257149" y="88988"/>
                </a:lnTo>
                <a:lnTo>
                  <a:pt x="252628" y="87566"/>
                </a:lnTo>
                <a:lnTo>
                  <a:pt x="242176" y="90195"/>
                </a:lnTo>
                <a:lnTo>
                  <a:pt x="237375" y="92608"/>
                </a:lnTo>
                <a:lnTo>
                  <a:pt x="212920" y="116545"/>
                </a:lnTo>
                <a:lnTo>
                  <a:pt x="66370" y="263080"/>
                </a:lnTo>
                <a:lnTo>
                  <a:pt x="39562" y="289507"/>
                </a:lnTo>
                <a:lnTo>
                  <a:pt x="14647" y="325186"/>
                </a:lnTo>
                <a:lnTo>
                  <a:pt x="0" y="377990"/>
                </a:lnTo>
                <a:lnTo>
                  <a:pt x="368" y="399122"/>
                </a:lnTo>
                <a:lnTo>
                  <a:pt x="14801" y="443180"/>
                </a:lnTo>
                <a:lnTo>
                  <a:pt x="39408" y="478358"/>
                </a:lnTo>
                <a:lnTo>
                  <a:pt x="69149" y="505940"/>
                </a:lnTo>
                <a:lnTo>
                  <a:pt x="103430" y="525849"/>
                </a:lnTo>
                <a:lnTo>
                  <a:pt x="132130" y="534034"/>
                </a:lnTo>
                <a:lnTo>
                  <a:pt x="136613" y="535254"/>
                </a:lnTo>
                <a:lnTo>
                  <a:pt x="176237" y="532472"/>
                </a:lnTo>
                <a:lnTo>
                  <a:pt x="218925" y="516606"/>
                </a:lnTo>
                <a:lnTo>
                  <a:pt x="254769" y="486931"/>
                </a:lnTo>
                <a:lnTo>
                  <a:pt x="531723" y="210426"/>
                </a:lnTo>
                <a:lnTo>
                  <a:pt x="550181" y="192349"/>
                </a:lnTo>
                <a:lnTo>
                  <a:pt x="574024" y="159343"/>
                </a:lnTo>
                <a:lnTo>
                  <a:pt x="582980" y="126593"/>
                </a:lnTo>
                <a:lnTo>
                  <a:pt x="582688" y="109473"/>
                </a:lnTo>
                <a:lnTo>
                  <a:pt x="568370" y="69079"/>
                </a:lnTo>
                <a:lnTo>
                  <a:pt x="528225" y="24444"/>
                </a:lnTo>
                <a:lnTo>
                  <a:pt x="490639" y="4470"/>
                </a:lnTo>
                <a:lnTo>
                  <a:pt x="473621" y="304"/>
                </a:lnTo>
                <a:lnTo>
                  <a:pt x="456399" y="0"/>
                </a:lnTo>
                <a:close/>
              </a:path>
            </a:pathLst>
          </a:custGeom>
          <a:solidFill>
            <a:srgbClr val="F485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/>
          <p:nvPr/>
        </p:nvSpPr>
        <p:spPr>
          <a:xfrm>
            <a:off x="5984016" y="6071564"/>
            <a:ext cx="583565" cy="535940"/>
          </a:xfrm>
          <a:custGeom>
            <a:avLst/>
            <a:gdLst/>
            <a:ahLst/>
            <a:cxnLst/>
            <a:rect l="l" t="t" r="r" b="b"/>
            <a:pathLst>
              <a:path w="583565" h="535940">
                <a:moveTo>
                  <a:pt x="456399" y="0"/>
                </a:moveTo>
                <a:lnTo>
                  <a:pt x="419417" y="11220"/>
                </a:lnTo>
                <a:lnTo>
                  <a:pt x="127127" y="296024"/>
                </a:lnTo>
                <a:lnTo>
                  <a:pt x="100469" y="331139"/>
                </a:lnTo>
                <a:lnTo>
                  <a:pt x="94148" y="358746"/>
                </a:lnTo>
                <a:lnTo>
                  <a:pt x="95608" y="372280"/>
                </a:lnTo>
                <a:lnTo>
                  <a:pt x="114523" y="408196"/>
                </a:lnTo>
                <a:lnTo>
                  <a:pt x="157407" y="439041"/>
                </a:lnTo>
                <a:lnTo>
                  <a:pt x="173631" y="442188"/>
                </a:lnTo>
                <a:lnTo>
                  <a:pt x="190078" y="440792"/>
                </a:lnTo>
                <a:lnTo>
                  <a:pt x="224775" y="422654"/>
                </a:lnTo>
                <a:lnTo>
                  <a:pt x="391658" y="256620"/>
                </a:lnTo>
                <a:lnTo>
                  <a:pt x="402475" y="219290"/>
                </a:lnTo>
                <a:lnTo>
                  <a:pt x="346317" y="249312"/>
                </a:lnTo>
                <a:lnTo>
                  <a:pt x="221780" y="374649"/>
                </a:lnTo>
                <a:lnTo>
                  <a:pt x="213723" y="382432"/>
                </a:lnTo>
                <a:lnTo>
                  <a:pt x="178651" y="401576"/>
                </a:lnTo>
                <a:lnTo>
                  <a:pt x="141022" y="383603"/>
                </a:lnTo>
                <a:lnTo>
                  <a:pt x="141197" y="338131"/>
                </a:lnTo>
                <a:lnTo>
                  <a:pt x="405041" y="71004"/>
                </a:lnTo>
                <a:lnTo>
                  <a:pt x="437502" y="48615"/>
                </a:lnTo>
                <a:lnTo>
                  <a:pt x="470056" y="42046"/>
                </a:lnTo>
                <a:lnTo>
                  <a:pt x="480263" y="43535"/>
                </a:lnTo>
                <a:lnTo>
                  <a:pt x="516775" y="64198"/>
                </a:lnTo>
                <a:lnTo>
                  <a:pt x="539875" y="103898"/>
                </a:lnTo>
                <a:lnTo>
                  <a:pt x="540999" y="115493"/>
                </a:lnTo>
                <a:lnTo>
                  <a:pt x="539864" y="127457"/>
                </a:lnTo>
                <a:lnTo>
                  <a:pt x="522976" y="164947"/>
                </a:lnTo>
                <a:lnTo>
                  <a:pt x="243344" y="446455"/>
                </a:lnTo>
                <a:lnTo>
                  <a:pt x="206049" y="476813"/>
                </a:lnTo>
                <a:lnTo>
                  <a:pt x="167487" y="493026"/>
                </a:lnTo>
                <a:lnTo>
                  <a:pt x="141201" y="495696"/>
                </a:lnTo>
                <a:lnTo>
                  <a:pt x="128400" y="494194"/>
                </a:lnTo>
                <a:lnTo>
                  <a:pt x="82660" y="471682"/>
                </a:lnTo>
                <a:lnTo>
                  <a:pt x="52109" y="436805"/>
                </a:lnTo>
                <a:lnTo>
                  <a:pt x="39288" y="392750"/>
                </a:lnTo>
                <a:lnTo>
                  <a:pt x="40890" y="372603"/>
                </a:lnTo>
                <a:lnTo>
                  <a:pt x="57454" y="331190"/>
                </a:lnTo>
                <a:lnTo>
                  <a:pt x="83377" y="298720"/>
                </a:lnTo>
                <a:lnTo>
                  <a:pt x="260985" y="121119"/>
                </a:lnTo>
                <a:lnTo>
                  <a:pt x="262966" y="118630"/>
                </a:lnTo>
                <a:lnTo>
                  <a:pt x="268452" y="108851"/>
                </a:lnTo>
                <a:lnTo>
                  <a:pt x="268541" y="102793"/>
                </a:lnTo>
                <a:lnTo>
                  <a:pt x="262470" y="94310"/>
                </a:lnTo>
                <a:lnTo>
                  <a:pt x="257149" y="88988"/>
                </a:lnTo>
                <a:lnTo>
                  <a:pt x="252628" y="87566"/>
                </a:lnTo>
                <a:lnTo>
                  <a:pt x="242176" y="90195"/>
                </a:lnTo>
                <a:lnTo>
                  <a:pt x="237375" y="92608"/>
                </a:lnTo>
                <a:lnTo>
                  <a:pt x="212920" y="116545"/>
                </a:lnTo>
                <a:lnTo>
                  <a:pt x="66382" y="263080"/>
                </a:lnTo>
                <a:lnTo>
                  <a:pt x="39562" y="289507"/>
                </a:lnTo>
                <a:lnTo>
                  <a:pt x="14647" y="325186"/>
                </a:lnTo>
                <a:lnTo>
                  <a:pt x="0" y="377990"/>
                </a:lnTo>
                <a:lnTo>
                  <a:pt x="368" y="399122"/>
                </a:lnTo>
                <a:lnTo>
                  <a:pt x="14805" y="443180"/>
                </a:lnTo>
                <a:lnTo>
                  <a:pt x="39408" y="478358"/>
                </a:lnTo>
                <a:lnTo>
                  <a:pt x="69149" y="505940"/>
                </a:lnTo>
                <a:lnTo>
                  <a:pt x="103430" y="525849"/>
                </a:lnTo>
                <a:lnTo>
                  <a:pt x="132130" y="534034"/>
                </a:lnTo>
                <a:lnTo>
                  <a:pt x="136613" y="535254"/>
                </a:lnTo>
                <a:lnTo>
                  <a:pt x="176237" y="532472"/>
                </a:lnTo>
                <a:lnTo>
                  <a:pt x="218925" y="516606"/>
                </a:lnTo>
                <a:lnTo>
                  <a:pt x="254769" y="486931"/>
                </a:lnTo>
                <a:lnTo>
                  <a:pt x="531723" y="210426"/>
                </a:lnTo>
                <a:lnTo>
                  <a:pt x="550181" y="192349"/>
                </a:lnTo>
                <a:lnTo>
                  <a:pt x="574024" y="159343"/>
                </a:lnTo>
                <a:lnTo>
                  <a:pt x="582993" y="126593"/>
                </a:lnTo>
                <a:lnTo>
                  <a:pt x="582688" y="109473"/>
                </a:lnTo>
                <a:lnTo>
                  <a:pt x="568372" y="69079"/>
                </a:lnTo>
                <a:lnTo>
                  <a:pt x="528225" y="24444"/>
                </a:lnTo>
                <a:lnTo>
                  <a:pt x="490639" y="4470"/>
                </a:lnTo>
                <a:lnTo>
                  <a:pt x="473621" y="304"/>
                </a:lnTo>
                <a:lnTo>
                  <a:pt x="456399" y="0"/>
                </a:lnTo>
                <a:close/>
              </a:path>
            </a:pathLst>
          </a:custGeom>
          <a:solidFill>
            <a:srgbClr val="F4858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IYC2025パンフレットP5-6</dc:title>
  <dcterms:created xsi:type="dcterms:W3CDTF">2024-06-07T03:47:24Z</dcterms:created>
  <dcterms:modified xsi:type="dcterms:W3CDTF">2024-06-07T03:47:24Z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2024-06-07T00:00:00Z</vt:filetime>
  </property>
  <property fmtid="{D5CDD505-2E9C-101B-9397-08002B2CF9AE}" pid="3" name="Creator">
    <vt:lpwstr>Adobe Illustrator 28.5 (Macintosh)</vt:lpwstr>
  </property>
  <property fmtid="{D5CDD505-2E9C-101B-9397-08002B2CF9AE}" pid="4" name="LastSaved">
    <vt:filetime>2024-06-07T00:00:00Z</vt:filetime>
  </property>
  <property fmtid="{D5CDD505-2E9C-101B-9397-08002B2CF9AE}" pid="5" name="Producer">
    <vt:lpwstr>Adobe PDF library 17.00</vt:lpwstr>
  </property>
</Properties>
</file>